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62" r:id="rId4"/>
    <p:sldId id="259" r:id="rId5"/>
    <p:sldId id="260" r:id="rId6"/>
    <p:sldId id="261" r:id="rId7"/>
    <p:sldId id="263" r:id="rId8"/>
    <p:sldId id="264" r:id="rId9"/>
    <p:sldId id="267" r:id="rId10"/>
    <p:sldId id="265" r:id="rId11"/>
    <p:sldId id="266" r:id="rId12"/>
    <p:sldId id="268" r:id="rId13"/>
    <p:sldId id="275" r:id="rId14"/>
    <p:sldId id="276" r:id="rId15"/>
    <p:sldId id="269" r:id="rId16"/>
    <p:sldId id="271" r:id="rId17"/>
    <p:sldId id="270" r:id="rId18"/>
    <p:sldId id="282" r:id="rId19"/>
    <p:sldId id="274" r:id="rId20"/>
    <p:sldId id="293" r:id="rId21"/>
    <p:sldId id="292" r:id="rId22"/>
    <p:sldId id="287" r:id="rId23"/>
    <p:sldId id="291" r:id="rId24"/>
    <p:sldId id="295" r:id="rId25"/>
    <p:sldId id="278" r:id="rId26"/>
    <p:sldId id="286" r:id="rId27"/>
    <p:sldId id="284" r:id="rId28"/>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953D03-E33A-9955-1BF2-3024A96C2A27}" name="Sylvester2003@sulid.hu" initials="S" userId="S::Sylvester2003@sulid.hu::95e10f0d-2617-4c62-a843-26cc9c2c025e" providerId="AD"/>
  <p188:author id="{0E722506-04A5-2BF2-3BC1-6F707325342F}" name="Guest User" initials="GU" userId="S::urn:spo:anon#58e6bfc7a7416642b145726afd9d39eca6463dfc84697a2d345a18d2a5a6d5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2C5F"/>
    <a:srgbClr val="F15729"/>
    <a:srgbClr val="F67053"/>
    <a:srgbClr val="981E0A"/>
    <a:srgbClr val="000000"/>
    <a:srgbClr val="55A9F8"/>
    <a:srgbClr val="57B477"/>
    <a:srgbClr val="DDDDDD"/>
    <a:srgbClr val="C00000"/>
    <a:srgbClr val="FFF3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28" autoAdjust="0"/>
  </p:normalViewPr>
  <p:slideViewPr>
    <p:cSldViewPr snapToGrid="0">
      <p:cViewPr varScale="1">
        <p:scale>
          <a:sx n="68" d="100"/>
          <a:sy n="68" d="100"/>
        </p:scale>
        <p:origin x="11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00D3ED-F533-4B61-9E11-91533A739AE5}" type="datetimeFigureOut">
              <a:rPr lang="hu-HU" smtClean="0"/>
              <a:t>2023. 04. 26.</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04EDD-2F7F-47AF-BFE0-8BC3D91A07A0}" type="slidenum">
              <a:rPr lang="hu-HU" smtClean="0"/>
              <a:t>‹#›</a:t>
            </a:fld>
            <a:endParaRPr lang="hu-HU"/>
          </a:p>
        </p:txBody>
      </p:sp>
    </p:spTree>
    <p:extLst>
      <p:ext uri="{BB962C8B-B14F-4D97-AF65-F5344CB8AC3E}">
        <p14:creationId xmlns:p14="http://schemas.microsoft.com/office/powerpoint/2010/main" val="421911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ea typeface="Calibri"/>
                <a:cs typeface="Calibri"/>
              </a:rPr>
              <a:t>Üdvözlöm a kedves közönséget, én *név* vagyok, a </a:t>
            </a:r>
            <a:r>
              <a:rPr lang="hu-HU" err="1">
                <a:ea typeface="Calibri"/>
                <a:cs typeface="Calibri"/>
              </a:rPr>
              <a:t>Gump</a:t>
            </a:r>
            <a:r>
              <a:rPr lang="hu-HU">
                <a:ea typeface="Calibri"/>
                <a:cs typeface="Calibri"/>
              </a:rPr>
              <a:t> fejlesztő csapatából.</a:t>
            </a:r>
          </a:p>
          <a:p>
            <a:endParaRPr lang="hu-HU">
              <a:ea typeface="Calibri"/>
              <a:cs typeface="Calibri"/>
            </a:endParaRPr>
          </a:p>
          <a:p>
            <a:r>
              <a:rPr lang="en-US">
                <a:ea typeface="Calibri"/>
                <a:cs typeface="Calibri"/>
              </a:rPr>
              <a:t>Attila: </a:t>
            </a:r>
            <a:r>
              <a:rPr lang="en-US" err="1"/>
              <a:t>Elképzeltek</a:t>
            </a:r>
            <a:r>
              <a:rPr lang="en-US"/>
              <a:t> </a:t>
            </a:r>
            <a:r>
              <a:rPr lang="en-US" err="1"/>
              <a:t>már</a:t>
            </a:r>
            <a:r>
              <a:rPr lang="en-US"/>
              <a:t> </a:t>
            </a:r>
            <a:r>
              <a:rPr lang="en-US" err="1"/>
              <a:t>egy</a:t>
            </a:r>
            <a:r>
              <a:rPr lang="en-US"/>
              <a:t> </a:t>
            </a:r>
            <a:r>
              <a:rPr lang="en-US" err="1"/>
              <a:t>olyan</a:t>
            </a:r>
            <a:r>
              <a:rPr lang="en-US"/>
              <a:t> </a:t>
            </a:r>
            <a:r>
              <a:rPr lang="en-US" err="1"/>
              <a:t>applikációt</a:t>
            </a:r>
            <a:r>
              <a:rPr lang="en-US"/>
              <a:t>, </a:t>
            </a:r>
            <a:r>
              <a:rPr lang="en-US" err="1"/>
              <a:t>ami</a:t>
            </a:r>
            <a:r>
              <a:rPr lang="en-US"/>
              <a:t> </a:t>
            </a:r>
            <a:r>
              <a:rPr lang="en-US" err="1"/>
              <a:t>segít</a:t>
            </a:r>
            <a:r>
              <a:rPr lang="en-US"/>
              <a:t> </a:t>
            </a:r>
            <a:r>
              <a:rPr lang="en-US" err="1"/>
              <a:t>nekünk</a:t>
            </a:r>
            <a:r>
              <a:rPr lang="en-US"/>
              <a:t> a </a:t>
            </a:r>
            <a:r>
              <a:rPr lang="en-US" err="1"/>
              <a:t>konyhában</a:t>
            </a:r>
            <a:r>
              <a:rPr lang="en-US"/>
              <a:t>? </a:t>
            </a:r>
            <a:r>
              <a:rPr lang="en-US" err="1"/>
              <a:t>Egy</a:t>
            </a:r>
            <a:r>
              <a:rPr lang="en-US"/>
              <a:t> </a:t>
            </a:r>
            <a:r>
              <a:rPr lang="en-US" err="1"/>
              <a:t>olyat</a:t>
            </a:r>
            <a:r>
              <a:rPr lang="en-US"/>
              <a:t>, </a:t>
            </a:r>
            <a:r>
              <a:rPr lang="en-US" err="1"/>
              <a:t>ami</a:t>
            </a:r>
            <a:r>
              <a:rPr lang="en-US"/>
              <a:t> </a:t>
            </a:r>
            <a:r>
              <a:rPr lang="en-US" err="1"/>
              <a:t>nem</a:t>
            </a:r>
            <a:r>
              <a:rPr lang="en-US"/>
              <a:t> </a:t>
            </a:r>
            <a:r>
              <a:rPr lang="en-US" err="1"/>
              <a:t>csak</a:t>
            </a:r>
            <a:r>
              <a:rPr lang="en-US"/>
              <a:t> </a:t>
            </a:r>
            <a:r>
              <a:rPr lang="en-US" err="1"/>
              <a:t>recepteket</a:t>
            </a:r>
            <a:r>
              <a:rPr lang="en-US"/>
              <a:t> </a:t>
            </a:r>
            <a:r>
              <a:rPr lang="en-US" err="1"/>
              <a:t>mutat</a:t>
            </a:r>
            <a:r>
              <a:rPr lang="en-US"/>
              <a:t>, </a:t>
            </a:r>
            <a:r>
              <a:rPr lang="en-US" err="1"/>
              <a:t>hanem</a:t>
            </a:r>
            <a:r>
              <a:rPr lang="en-US"/>
              <a:t> a </a:t>
            </a:r>
            <a:r>
              <a:rPr lang="en-US" err="1"/>
              <a:t>saját</a:t>
            </a:r>
            <a:r>
              <a:rPr lang="en-US"/>
              <a:t> </a:t>
            </a:r>
            <a:r>
              <a:rPr lang="en-US" err="1"/>
              <a:t>ízlésünkhöz</a:t>
            </a:r>
            <a:r>
              <a:rPr lang="en-US"/>
              <a:t> </a:t>
            </a:r>
            <a:r>
              <a:rPr lang="en-US" err="1"/>
              <a:t>és</a:t>
            </a:r>
            <a:r>
              <a:rPr lang="en-US"/>
              <a:t> </a:t>
            </a:r>
            <a:r>
              <a:rPr lang="en-US" err="1"/>
              <a:t>igényeinkhez</a:t>
            </a:r>
            <a:r>
              <a:rPr lang="en-US"/>
              <a:t> is </a:t>
            </a:r>
            <a:r>
              <a:rPr lang="en-US" err="1"/>
              <a:t>alkalmazkodik</a:t>
            </a:r>
            <a:r>
              <a:rPr lang="en-US"/>
              <a:t>?</a:t>
            </a:r>
            <a:br>
              <a:rPr lang="en-US">
                <a:cs typeface="+mn-lt"/>
              </a:rPr>
            </a:br>
            <a:r>
              <a:rPr lang="en-US" dirty="0"/>
              <a:t>Sziszi</a:t>
            </a:r>
            <a:r>
              <a:rPr lang="en-US"/>
              <a:t>: Mi </a:t>
            </a:r>
            <a:r>
              <a:rPr lang="en-US" err="1"/>
              <a:t>lenne</a:t>
            </a:r>
            <a:r>
              <a:rPr lang="en-US"/>
              <a:t>, ha a </a:t>
            </a:r>
            <a:r>
              <a:rPr lang="en-US" err="1"/>
              <a:t>recepteket</a:t>
            </a:r>
            <a:r>
              <a:rPr lang="en-US"/>
              <a:t> </a:t>
            </a:r>
            <a:r>
              <a:rPr lang="en-US" err="1"/>
              <a:t>úgy</a:t>
            </a:r>
            <a:r>
              <a:rPr lang="en-US"/>
              <a:t> </a:t>
            </a:r>
            <a:r>
              <a:rPr lang="en-US" err="1"/>
              <a:t>tudnánk</a:t>
            </a:r>
            <a:r>
              <a:rPr lang="en-US"/>
              <a:t> </a:t>
            </a:r>
            <a:r>
              <a:rPr lang="en-US" err="1"/>
              <a:t>kezelni</a:t>
            </a:r>
            <a:r>
              <a:rPr lang="en-US"/>
              <a:t>, mint a Lego-</a:t>
            </a:r>
            <a:r>
              <a:rPr lang="en-US" err="1"/>
              <a:t>kockákat</a:t>
            </a:r>
            <a:r>
              <a:rPr lang="en-US"/>
              <a:t>? </a:t>
            </a:r>
            <a:r>
              <a:rPr lang="en-US" err="1"/>
              <a:t>Hogyan</a:t>
            </a:r>
            <a:r>
              <a:rPr lang="en-US"/>
              <a:t> </a:t>
            </a:r>
            <a:r>
              <a:rPr lang="en-US" err="1"/>
              <a:t>építhetnénk</a:t>
            </a:r>
            <a:r>
              <a:rPr lang="en-US"/>
              <a:t> </a:t>
            </a:r>
            <a:r>
              <a:rPr lang="en-US" err="1"/>
              <a:t>saját</a:t>
            </a:r>
            <a:r>
              <a:rPr lang="en-US"/>
              <a:t> </a:t>
            </a:r>
            <a:r>
              <a:rPr lang="en-US" err="1"/>
              <a:t>kreatív</a:t>
            </a:r>
            <a:r>
              <a:rPr lang="en-US"/>
              <a:t> </a:t>
            </a:r>
            <a:r>
              <a:rPr lang="en-US" err="1"/>
              <a:t>fogásokat</a:t>
            </a:r>
            <a:r>
              <a:rPr lang="en-US"/>
              <a:t> </a:t>
            </a:r>
            <a:r>
              <a:rPr lang="en-US" err="1"/>
              <a:t>egy</a:t>
            </a:r>
            <a:r>
              <a:rPr lang="en-US"/>
              <a:t> </a:t>
            </a:r>
            <a:r>
              <a:rPr lang="en-US" err="1"/>
              <a:t>applikáció</a:t>
            </a:r>
            <a:r>
              <a:rPr lang="en-US"/>
              <a:t> </a:t>
            </a:r>
            <a:r>
              <a:rPr lang="en-US" err="1"/>
              <a:t>segítségével</a:t>
            </a:r>
            <a:r>
              <a:rPr lang="en-US"/>
              <a:t>?</a:t>
            </a:r>
          </a:p>
          <a:p>
            <a:endParaRPr lang="en-US">
              <a:ea typeface="Calibri"/>
              <a:cs typeface="Calibri"/>
            </a:endParaRPr>
          </a:p>
          <a:p>
            <a:r>
              <a:rPr lang="en-US">
                <a:ea typeface="Calibri"/>
                <a:cs typeface="Calibri"/>
              </a:rPr>
              <a:t>Attila: Mi </a:t>
            </a:r>
            <a:r>
              <a:rPr lang="en-US" err="1">
                <a:ea typeface="Calibri"/>
                <a:cs typeface="Calibri"/>
              </a:rPr>
              <a:t>elképzeltünk</a:t>
            </a:r>
            <a:r>
              <a:rPr lang="en-US">
                <a:ea typeface="Calibri"/>
                <a:cs typeface="Calibri"/>
              </a:rPr>
              <a:t> </a:t>
            </a:r>
            <a:r>
              <a:rPr lang="en-US" err="1">
                <a:ea typeface="Calibri"/>
                <a:cs typeface="Calibri"/>
              </a:rPr>
              <a:t>egyet</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megalkottuk</a:t>
            </a:r>
            <a:r>
              <a:rPr lang="en-US">
                <a:ea typeface="Calibri"/>
                <a:cs typeface="Calibri"/>
              </a:rPr>
              <a:t> a Gump-</a:t>
            </a:r>
            <a:r>
              <a:rPr lang="en-US" err="1">
                <a:ea typeface="Calibri"/>
                <a:cs typeface="Calibri"/>
              </a:rPr>
              <a:t>ot</a:t>
            </a:r>
            <a:r>
              <a:rPr lang="en-US">
                <a:ea typeface="Calibri"/>
                <a:cs typeface="Calibri"/>
              </a:rPr>
              <a:t>.</a:t>
            </a:r>
            <a:br>
              <a:rPr lang="en-US">
                <a:cs typeface="+mn-lt"/>
              </a:rPr>
            </a:br>
            <a:r>
              <a:rPr lang="en-US" dirty="0">
                <a:cs typeface="+mn-lt"/>
              </a:rPr>
              <a:t>Sziszi</a:t>
            </a:r>
            <a:r>
              <a:rPr lang="en-US">
                <a:cs typeface="+mn-lt"/>
              </a:rPr>
              <a:t>: A </a:t>
            </a:r>
            <a:r>
              <a:rPr lang="en-US" err="1">
                <a:cs typeface="+mn-lt"/>
              </a:rPr>
              <a:t>válasz</a:t>
            </a:r>
            <a:r>
              <a:rPr lang="en-US">
                <a:cs typeface="+mn-lt"/>
              </a:rPr>
              <a:t> </a:t>
            </a:r>
            <a:r>
              <a:rPr lang="en-US" err="1">
                <a:cs typeface="+mn-lt"/>
              </a:rPr>
              <a:t>egyszerű</a:t>
            </a:r>
            <a:r>
              <a:rPr lang="en-US">
                <a:cs typeface="+mn-lt"/>
              </a:rPr>
              <a:t>: a Gump-pal.</a:t>
            </a:r>
          </a:p>
          <a:p>
            <a:endParaRPr lang="en-US">
              <a:cs typeface="+mn-lt"/>
            </a:endParaRPr>
          </a:p>
          <a:p>
            <a:r>
              <a:rPr lang="en-US"/>
              <a:t>Ebben </a:t>
            </a:r>
            <a:r>
              <a:rPr lang="en-US" err="1"/>
              <a:t>az</a:t>
            </a:r>
            <a:r>
              <a:rPr lang="en-US"/>
              <a:t> </a:t>
            </a:r>
            <a:r>
              <a:rPr lang="en-US" err="1"/>
              <a:t>elődasb</a:t>
            </a:r>
            <a:r>
              <a:rPr lang="hu-HU"/>
              <a:t>a</a:t>
            </a:r>
            <a:r>
              <a:rPr lang="en-US"/>
              <a:t>n </a:t>
            </a:r>
            <a:r>
              <a:rPr lang="en-US" err="1"/>
              <a:t>ezt</a:t>
            </a:r>
            <a:r>
              <a:rPr lang="en-US"/>
              <a:t> </a:t>
            </a:r>
            <a:r>
              <a:rPr lang="en-US" err="1"/>
              <a:t>az</a:t>
            </a:r>
            <a:r>
              <a:rPr lang="en-US"/>
              <a:t> </a:t>
            </a:r>
            <a:r>
              <a:rPr lang="en-US" err="1"/>
              <a:t>applikációt</a:t>
            </a:r>
            <a:r>
              <a:rPr lang="en-US"/>
              <a:t> </a:t>
            </a:r>
            <a:r>
              <a:rPr lang="en-US" err="1"/>
              <a:t>fogom</a:t>
            </a:r>
            <a:r>
              <a:rPr lang="en-US"/>
              <a:t> </a:t>
            </a:r>
            <a:r>
              <a:rPr lang="en-US" err="1"/>
              <a:t>bemutatni</a:t>
            </a:r>
            <a:r>
              <a:rPr lang="en-US"/>
              <a:t>.</a:t>
            </a:r>
            <a:endParaRPr lang="hu-HU"/>
          </a:p>
          <a:p>
            <a:endParaRPr lang="hu-HU">
              <a:cs typeface="Calibri"/>
            </a:endParaRPr>
          </a:p>
          <a:p>
            <a:r>
              <a:rPr lang="hu-HU">
                <a:cs typeface="Calibri"/>
              </a:rPr>
              <a:t>-----</a:t>
            </a:r>
          </a:p>
          <a:p>
            <a:r>
              <a:rPr lang="en-US" err="1">
                <a:cs typeface="+mn-lt"/>
              </a:rPr>
              <a:t>Áron</a:t>
            </a:r>
            <a:r>
              <a:rPr lang="en-US">
                <a:cs typeface="+mn-lt"/>
              </a:rPr>
              <a:t>: </a:t>
            </a:r>
            <a:r>
              <a:rPr lang="en-US" err="1">
                <a:cs typeface="+mn-lt"/>
              </a:rPr>
              <a:t>Tudták</a:t>
            </a:r>
            <a:r>
              <a:rPr lang="en-US">
                <a:cs typeface="+mn-lt"/>
              </a:rPr>
              <a:t>, </a:t>
            </a:r>
            <a:r>
              <a:rPr lang="en-US" err="1">
                <a:cs typeface="+mn-lt"/>
              </a:rPr>
              <a:t>hogy</a:t>
            </a:r>
            <a:r>
              <a:rPr lang="en-US">
                <a:cs typeface="+mn-lt"/>
              </a:rPr>
              <a:t> a </a:t>
            </a:r>
            <a:r>
              <a:rPr lang="en-US" err="1">
                <a:cs typeface="+mn-lt"/>
              </a:rPr>
              <a:t>receptek</a:t>
            </a:r>
            <a:r>
              <a:rPr lang="en-US">
                <a:cs typeface="+mn-lt"/>
              </a:rPr>
              <a:t> </a:t>
            </a:r>
            <a:r>
              <a:rPr lang="en-US" err="1">
                <a:cs typeface="+mn-lt"/>
              </a:rPr>
              <a:t>megosztása</a:t>
            </a:r>
            <a:r>
              <a:rPr lang="en-US">
                <a:cs typeface="+mn-lt"/>
              </a:rPr>
              <a:t> </a:t>
            </a:r>
            <a:r>
              <a:rPr lang="en-US" err="1">
                <a:cs typeface="+mn-lt"/>
              </a:rPr>
              <a:t>nem</a:t>
            </a:r>
            <a:r>
              <a:rPr lang="en-US">
                <a:cs typeface="+mn-lt"/>
              </a:rPr>
              <a:t> </a:t>
            </a:r>
            <a:r>
              <a:rPr lang="en-US" err="1">
                <a:cs typeface="+mn-lt"/>
              </a:rPr>
              <a:t>csak</a:t>
            </a:r>
            <a:r>
              <a:rPr lang="en-US">
                <a:cs typeface="+mn-lt"/>
              </a:rPr>
              <a:t> </a:t>
            </a:r>
            <a:r>
              <a:rPr lang="en-US" err="1">
                <a:cs typeface="+mn-lt"/>
              </a:rPr>
              <a:t>szórakoztató</a:t>
            </a:r>
            <a:r>
              <a:rPr lang="en-US">
                <a:cs typeface="+mn-lt"/>
              </a:rPr>
              <a:t>, </a:t>
            </a:r>
            <a:r>
              <a:rPr lang="en-US" err="1">
                <a:cs typeface="+mn-lt"/>
              </a:rPr>
              <a:t>hanem</a:t>
            </a:r>
            <a:r>
              <a:rPr lang="en-US">
                <a:cs typeface="+mn-lt"/>
              </a:rPr>
              <a:t> </a:t>
            </a:r>
            <a:r>
              <a:rPr lang="en-US" err="1">
                <a:cs typeface="+mn-lt"/>
              </a:rPr>
              <a:t>hasznos</a:t>
            </a:r>
            <a:r>
              <a:rPr lang="en-US">
                <a:cs typeface="+mn-lt"/>
              </a:rPr>
              <a:t> is? </a:t>
            </a:r>
            <a:r>
              <a:rPr lang="en-US" err="1">
                <a:cs typeface="+mn-lt"/>
              </a:rPr>
              <a:t>Hogyan</a:t>
            </a:r>
            <a:r>
              <a:rPr lang="en-US">
                <a:cs typeface="+mn-lt"/>
              </a:rPr>
              <a:t> </a:t>
            </a:r>
            <a:r>
              <a:rPr lang="en-US" err="1">
                <a:cs typeface="+mn-lt"/>
              </a:rPr>
              <a:t>segíthet</a:t>
            </a:r>
            <a:r>
              <a:rPr lang="en-US">
                <a:cs typeface="+mn-lt"/>
              </a:rPr>
              <a:t> </a:t>
            </a:r>
            <a:r>
              <a:rPr lang="en-US" err="1">
                <a:cs typeface="+mn-lt"/>
              </a:rPr>
              <a:t>egy</a:t>
            </a:r>
            <a:r>
              <a:rPr lang="en-US">
                <a:cs typeface="+mn-lt"/>
              </a:rPr>
              <a:t> </a:t>
            </a:r>
            <a:r>
              <a:rPr lang="en-US" err="1">
                <a:cs typeface="+mn-lt"/>
              </a:rPr>
              <a:t>applikáció</a:t>
            </a:r>
            <a:r>
              <a:rPr lang="en-US">
                <a:cs typeface="+mn-lt"/>
              </a:rPr>
              <a:t> </a:t>
            </a:r>
            <a:r>
              <a:rPr lang="en-US" err="1">
                <a:cs typeface="+mn-lt"/>
              </a:rPr>
              <a:t>abban</a:t>
            </a:r>
            <a:r>
              <a:rPr lang="en-US">
                <a:cs typeface="+mn-lt"/>
              </a:rPr>
              <a:t>, </a:t>
            </a:r>
            <a:r>
              <a:rPr lang="en-US" err="1">
                <a:cs typeface="+mn-lt"/>
              </a:rPr>
              <a:t>hogy</a:t>
            </a:r>
            <a:r>
              <a:rPr lang="en-US">
                <a:cs typeface="+mn-lt"/>
              </a:rPr>
              <a:t> </a:t>
            </a:r>
            <a:r>
              <a:rPr lang="en-US" err="1">
                <a:cs typeface="+mn-lt"/>
              </a:rPr>
              <a:t>jobb</a:t>
            </a:r>
            <a:r>
              <a:rPr lang="en-US">
                <a:cs typeface="+mn-lt"/>
              </a:rPr>
              <a:t> </a:t>
            </a:r>
            <a:r>
              <a:rPr lang="en-US" err="1">
                <a:cs typeface="+mn-lt"/>
              </a:rPr>
              <a:t>szakácsok</a:t>
            </a:r>
            <a:r>
              <a:rPr lang="en-US">
                <a:cs typeface="+mn-lt"/>
              </a:rPr>
              <a:t> </a:t>
            </a:r>
            <a:r>
              <a:rPr lang="en-US" err="1">
                <a:cs typeface="+mn-lt"/>
              </a:rPr>
              <a:t>legyünk</a:t>
            </a:r>
            <a:r>
              <a:rPr lang="en-US">
                <a:cs typeface="+mn-lt"/>
              </a:rPr>
              <a:t>, </a:t>
            </a:r>
            <a:r>
              <a:rPr lang="en-US" err="1">
                <a:cs typeface="+mn-lt"/>
              </a:rPr>
              <a:t>és</a:t>
            </a:r>
            <a:r>
              <a:rPr lang="en-US">
                <a:cs typeface="+mn-lt"/>
              </a:rPr>
              <a:t> </a:t>
            </a:r>
            <a:r>
              <a:rPr lang="en-US" err="1">
                <a:cs typeface="+mn-lt"/>
              </a:rPr>
              <a:t>egészségesebben</a:t>
            </a:r>
            <a:r>
              <a:rPr lang="en-US">
                <a:cs typeface="+mn-lt"/>
              </a:rPr>
              <a:t> </a:t>
            </a:r>
            <a:r>
              <a:rPr lang="en-US" err="1">
                <a:cs typeface="+mn-lt"/>
              </a:rPr>
              <a:t>étkezzünk</a:t>
            </a:r>
            <a:r>
              <a:rPr lang="en-US">
                <a:cs typeface="+mn-lt"/>
              </a:rPr>
              <a:t>?</a:t>
            </a:r>
            <a:endParaRPr lang="en-US">
              <a:cs typeface="Calibri"/>
            </a:endParaRPr>
          </a:p>
        </p:txBody>
      </p:sp>
      <p:sp>
        <p:nvSpPr>
          <p:cNvPr id="4" name="Slide Number Placeholder 3"/>
          <p:cNvSpPr>
            <a:spLocks noGrp="1"/>
          </p:cNvSpPr>
          <p:nvPr>
            <p:ph type="sldNum" sz="quarter" idx="5"/>
          </p:nvPr>
        </p:nvSpPr>
        <p:spPr/>
        <p:txBody>
          <a:bodyPr/>
          <a:lstStyle/>
          <a:p>
            <a:fld id="{51204EDD-2F7F-47AF-BFE0-8BC3D91A07A0}" type="slidenum">
              <a:rPr lang="hu-HU" smtClean="0"/>
              <a:t>1</a:t>
            </a:fld>
            <a:endParaRPr lang="hu-HU"/>
          </a:p>
        </p:txBody>
      </p:sp>
    </p:spTree>
    <p:extLst>
      <p:ext uri="{BB962C8B-B14F-4D97-AF65-F5344CB8AC3E}">
        <p14:creationId xmlns:p14="http://schemas.microsoft.com/office/powerpoint/2010/main" val="140161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Minden </a:t>
            </a:r>
            <a:r>
              <a:rPr lang="hu-HU" dirty="0" err="1"/>
              <a:t>issue</a:t>
            </a:r>
            <a:r>
              <a:rPr lang="hu-HU" dirty="0"/>
              <a:t>-hoz külön </a:t>
            </a:r>
            <a:r>
              <a:rPr lang="hu-HU" dirty="0" err="1"/>
              <a:t>brancheket</a:t>
            </a:r>
            <a:r>
              <a:rPr lang="hu-HU" dirty="0"/>
              <a:t> hoztunk létre. Az </a:t>
            </a:r>
            <a:r>
              <a:rPr lang="hu-HU" dirty="0" err="1"/>
              <a:t>issue-knak</a:t>
            </a:r>
            <a:r>
              <a:rPr lang="hu-HU" dirty="0"/>
              <a:t> beállítottunk határidőket, ezek az </a:t>
            </a:r>
            <a:r>
              <a:rPr lang="hu-HU" dirty="0" err="1"/>
              <a:t>iterationok</a:t>
            </a:r>
            <a:r>
              <a:rPr lang="hu-HU" dirty="0"/>
              <a:t>, amik a képen látható </a:t>
            </a:r>
            <a:r>
              <a:rPr lang="hu-HU" dirty="0" err="1"/>
              <a:t>roadmap</a:t>
            </a:r>
            <a:r>
              <a:rPr lang="hu-HU" dirty="0"/>
              <a:t> nézetbe vannak lebontva.</a:t>
            </a:r>
          </a:p>
          <a:p>
            <a:endParaRPr lang="hu-HU" dirty="0"/>
          </a:p>
          <a:p>
            <a:r>
              <a:rPr lang="hu-HU" dirty="0"/>
              <a:t>Miután elkészültek a feladatok és egyikőnk megírta hozzá a kódot, akkor azon automatikusan lefutott pár ellenőrzés. Az egyik, amit kiemelnék az a </a:t>
            </a:r>
            <a:r>
              <a:rPr lang="hu-HU" dirty="0" err="1"/>
              <a:t>Codacy</a:t>
            </a:r>
            <a:r>
              <a:rPr lang="hu-HU" dirty="0"/>
              <a:t>, ami a kódot analizálva keresett hibákat, biztonsági veszélyeket, teljesítményt lassító tényezőket, vagy kódolási konvenciók megszegését. Emellett kötelezővé tettük, hogy legalább egy csapattag jóváhagyja az írt kódot.</a:t>
            </a:r>
          </a:p>
        </p:txBody>
      </p:sp>
      <p:sp>
        <p:nvSpPr>
          <p:cNvPr id="4" name="Dia számának helye 3"/>
          <p:cNvSpPr>
            <a:spLocks noGrp="1"/>
          </p:cNvSpPr>
          <p:nvPr>
            <p:ph type="sldNum" sz="quarter" idx="5"/>
          </p:nvPr>
        </p:nvSpPr>
        <p:spPr/>
        <p:txBody>
          <a:bodyPr/>
          <a:lstStyle/>
          <a:p>
            <a:fld id="{51204EDD-2F7F-47AF-BFE0-8BC3D91A07A0}" type="slidenum">
              <a:rPr lang="hu-HU" smtClean="0"/>
              <a:t>10</a:t>
            </a:fld>
            <a:endParaRPr lang="hu-HU"/>
          </a:p>
        </p:txBody>
      </p:sp>
    </p:spTree>
    <p:extLst>
      <p:ext uri="{BB962C8B-B14F-4D97-AF65-F5344CB8AC3E}">
        <p14:creationId xmlns:p14="http://schemas.microsoft.com/office/powerpoint/2010/main" val="129971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a:t>
            </a:r>
            <a:r>
              <a:rPr lang="hu-HU" err="1"/>
              <a:t>milestone</a:t>
            </a:r>
            <a:r>
              <a:rPr lang="hu-HU"/>
              <a:t>-ok nagy szerepet játszottak a feladatok kategorizálásában. Mivel mi egyetlen </a:t>
            </a:r>
            <a:r>
              <a:rPr lang="hu-HU" err="1"/>
              <a:t>repositoryba</a:t>
            </a:r>
            <a:r>
              <a:rPr lang="hu-HU"/>
              <a:t> írtuk az egész projektet, így ez tűnt a legegyértelműbb megoldásnak. Létrehoztunk </a:t>
            </a:r>
            <a:r>
              <a:rPr lang="hu-HU" err="1"/>
              <a:t>milestone-okat</a:t>
            </a:r>
            <a:r>
              <a:rPr lang="hu-HU"/>
              <a:t> az Apphoz, a Backendhez, a </a:t>
            </a:r>
            <a:r>
              <a:rPr lang="hu-HU" err="1"/>
              <a:t>Localer-hez</a:t>
            </a:r>
            <a:r>
              <a:rPr lang="hu-HU"/>
              <a:t>, a Dokumentációhoz és az egyéb feladatokhoz is. Ezek érdekes statisztikákkal egészítették ki a fejlesztési folyamatot, mint például, hogy százalékosan láthattuk, hogy az egyes </a:t>
            </a:r>
            <a:r>
              <a:rPr lang="hu-HU" err="1"/>
              <a:t>milestone</a:t>
            </a:r>
            <a:r>
              <a:rPr lang="hu-HU"/>
              <a:t>-ok mennyire vannak készen.</a:t>
            </a:r>
          </a:p>
        </p:txBody>
      </p:sp>
      <p:sp>
        <p:nvSpPr>
          <p:cNvPr id="4" name="Dia számának helye 3"/>
          <p:cNvSpPr>
            <a:spLocks noGrp="1"/>
          </p:cNvSpPr>
          <p:nvPr>
            <p:ph type="sldNum" sz="quarter" idx="5"/>
          </p:nvPr>
        </p:nvSpPr>
        <p:spPr/>
        <p:txBody>
          <a:bodyPr/>
          <a:lstStyle/>
          <a:p>
            <a:fld id="{51204EDD-2F7F-47AF-BFE0-8BC3D91A07A0}" type="slidenum">
              <a:rPr lang="hu-HU" smtClean="0"/>
              <a:t>11</a:t>
            </a:fld>
            <a:endParaRPr lang="hu-HU"/>
          </a:p>
        </p:txBody>
      </p:sp>
    </p:spTree>
    <p:extLst>
      <p:ext uri="{BB962C8B-B14F-4D97-AF65-F5344CB8AC3E}">
        <p14:creationId xmlns:p14="http://schemas.microsoft.com/office/powerpoint/2010/main" val="1109446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Most pedig áttérek a használt technológiákra.</a:t>
            </a:r>
          </a:p>
          <a:p>
            <a:r>
              <a:rPr lang="hu-HU"/>
              <a:t>Adatbázisnak a </a:t>
            </a:r>
            <a:r>
              <a:rPr lang="hu-HU" err="1"/>
              <a:t>MongoDB</a:t>
            </a:r>
            <a:r>
              <a:rPr lang="hu-HU"/>
              <a:t>-t választottuk, mert gyors, a kapcsolatokat a saját igényeink szerint alakíthattuk és a JSON alapú megközelítése az adatok tárolásához sokkal logikusabb volt, mint az SQL nyelveké, hisz a backenden is ilyen struktúrában dolgoznánk.</a:t>
            </a:r>
          </a:p>
          <a:p>
            <a:r>
              <a:rPr lang="hu-HU"/>
              <a:t>A backenden, amihez mi az ASP.NET-</a:t>
            </a:r>
            <a:r>
              <a:rPr lang="hu-HU" err="1"/>
              <a:t>et</a:t>
            </a:r>
            <a:r>
              <a:rPr lang="hu-HU"/>
              <a:t> választottuk. Kissé szokatlan párosítás, tudjuk, viszont nagyon jól működnek együtt a rendelkezésre álló </a:t>
            </a:r>
            <a:r>
              <a:rPr lang="hu-HU" err="1"/>
              <a:t>NuGet</a:t>
            </a:r>
            <a:r>
              <a:rPr lang="hu-HU"/>
              <a:t> </a:t>
            </a:r>
            <a:r>
              <a:rPr lang="hu-HU" err="1"/>
              <a:t>package</a:t>
            </a:r>
            <a:r>
              <a:rPr lang="hu-HU"/>
              <a:t>-ek segítségével.</a:t>
            </a:r>
          </a:p>
          <a:p>
            <a:r>
              <a:rPr lang="hu-HU"/>
              <a:t>Az appot pedig elsősorban </a:t>
            </a:r>
            <a:r>
              <a:rPr lang="hu-HU" err="1"/>
              <a:t>Nuxt</a:t>
            </a:r>
            <a:r>
              <a:rPr lang="hu-HU"/>
              <a:t>-ban írtuk.</a:t>
            </a:r>
          </a:p>
        </p:txBody>
      </p:sp>
      <p:sp>
        <p:nvSpPr>
          <p:cNvPr id="4" name="Dia számának helye 3"/>
          <p:cNvSpPr>
            <a:spLocks noGrp="1"/>
          </p:cNvSpPr>
          <p:nvPr>
            <p:ph type="sldNum" sz="quarter" idx="5"/>
          </p:nvPr>
        </p:nvSpPr>
        <p:spPr/>
        <p:txBody>
          <a:bodyPr/>
          <a:lstStyle/>
          <a:p>
            <a:fld id="{51204EDD-2F7F-47AF-BFE0-8BC3D91A07A0}" type="slidenum">
              <a:rPr lang="hu-HU" smtClean="0"/>
              <a:t>12</a:t>
            </a:fld>
            <a:endParaRPr lang="hu-HU"/>
          </a:p>
        </p:txBody>
      </p:sp>
    </p:spTree>
    <p:extLst>
      <p:ext uri="{BB962C8B-B14F-4D97-AF65-F5344CB8AC3E}">
        <p14:creationId xmlns:p14="http://schemas.microsoft.com/office/powerpoint/2010/main" val="4259626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technológiák után jöjjenek a használt szoftverek:</a:t>
            </a:r>
          </a:p>
          <a:p>
            <a:pPr marL="171450" indent="-171450">
              <a:buFont typeface="Arial" panose="020B0604020202020204" pitchFamily="34" charset="0"/>
              <a:buChar char="•"/>
            </a:pPr>
            <a:r>
              <a:rPr lang="hu-HU"/>
              <a:t>Természetesen kihagyhatatlan egy kódszerkesztő. Mi a Visual </a:t>
            </a:r>
            <a:r>
              <a:rPr lang="hu-HU" err="1"/>
              <a:t>Studio</a:t>
            </a:r>
            <a:r>
              <a:rPr lang="hu-HU"/>
              <a:t> </a:t>
            </a:r>
            <a:r>
              <a:rPr lang="hu-HU" err="1"/>
              <a:t>Code</a:t>
            </a:r>
            <a:r>
              <a:rPr lang="hu-HU"/>
              <a:t>-ot használtuk nem csak a frontendhez, hanem a backendhez egyaránt.</a:t>
            </a:r>
          </a:p>
          <a:p>
            <a:pPr marL="171450" indent="-171450">
              <a:buFont typeface="Arial" panose="020B0604020202020204" pitchFamily="34" charset="0"/>
              <a:buChar char="•"/>
            </a:pPr>
            <a:r>
              <a:rPr lang="hu-HU"/>
              <a:t>Talán a legfontosabb kiegészítő, amit telepítettünk az a GitHub </a:t>
            </a:r>
            <a:r>
              <a:rPr lang="hu-HU" err="1"/>
              <a:t>Copilot</a:t>
            </a:r>
            <a:r>
              <a:rPr lang="hu-HU"/>
              <a:t> volt, amivel sokkal egyszerűbb és gyorsabbnak bizonyult az akár ismeretlen technológiák használata is.</a:t>
            </a:r>
          </a:p>
          <a:p>
            <a:pPr marL="171450" indent="-171450">
              <a:buFont typeface="Arial" panose="020B0604020202020204" pitchFamily="34" charset="0"/>
              <a:buChar char="•"/>
            </a:pPr>
            <a:r>
              <a:rPr lang="hu-HU"/>
              <a:t>Verziókezelésre a GitHub-ot használtuk.</a:t>
            </a:r>
          </a:p>
          <a:p>
            <a:pPr marL="171450" indent="-171450">
              <a:buFont typeface="Arial" panose="020B0604020202020204" pitchFamily="34" charset="0"/>
              <a:buChar char="•"/>
            </a:pPr>
            <a:r>
              <a:rPr lang="hu-HU"/>
              <a:t>Futtatáshoz és közzétételhez pedig kellett a Docker, </a:t>
            </a:r>
            <a:r>
              <a:rPr lang="hu-HU" err="1"/>
              <a:t>Nginx</a:t>
            </a:r>
            <a:r>
              <a:rPr lang="hu-HU"/>
              <a:t>, </a:t>
            </a:r>
            <a:r>
              <a:rPr lang="hu-HU" err="1"/>
              <a:t>Let’s</a:t>
            </a:r>
            <a:r>
              <a:rPr lang="hu-HU"/>
              <a:t> </a:t>
            </a:r>
            <a:r>
              <a:rPr lang="hu-HU" err="1"/>
              <a:t>Encrypt</a:t>
            </a:r>
            <a:r>
              <a:rPr lang="hu-HU"/>
              <a:t>, illetve a Name.com</a:t>
            </a:r>
          </a:p>
        </p:txBody>
      </p:sp>
      <p:sp>
        <p:nvSpPr>
          <p:cNvPr id="4" name="Dia számának helye 3"/>
          <p:cNvSpPr>
            <a:spLocks noGrp="1"/>
          </p:cNvSpPr>
          <p:nvPr>
            <p:ph type="sldNum" sz="quarter" idx="5"/>
          </p:nvPr>
        </p:nvSpPr>
        <p:spPr/>
        <p:txBody>
          <a:bodyPr/>
          <a:lstStyle/>
          <a:p>
            <a:fld id="{51204EDD-2F7F-47AF-BFE0-8BC3D91A07A0}" type="slidenum">
              <a:rPr lang="hu-HU" smtClean="0"/>
              <a:t>13</a:t>
            </a:fld>
            <a:endParaRPr lang="hu-HU"/>
          </a:p>
        </p:txBody>
      </p:sp>
    </p:spTree>
    <p:extLst>
      <p:ext uri="{BB962C8B-B14F-4D97-AF65-F5344CB8AC3E}">
        <p14:creationId xmlns:p14="http://schemas.microsoft.com/office/powerpoint/2010/main" val="857860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futtatás vonalon maradva bemutatom a két szolgáltatást, ahol </a:t>
            </a:r>
            <a:r>
              <a:rPr lang="hu-HU" err="1"/>
              <a:t>hosztoltuk</a:t>
            </a:r>
            <a:r>
              <a:rPr lang="hu-HU"/>
              <a:t> a backendet, illetve frontendet.</a:t>
            </a:r>
          </a:p>
          <a:p>
            <a:pPr marL="171450" indent="-171450">
              <a:buFont typeface="Arial" panose="020B0604020202020204" pitchFamily="34" charset="0"/>
              <a:buChar char="•"/>
            </a:pPr>
            <a:r>
              <a:rPr lang="hu-HU"/>
              <a:t>A </a:t>
            </a:r>
            <a:r>
              <a:rPr lang="hu-HU" err="1"/>
              <a:t>DigitalOcean</a:t>
            </a:r>
            <a:r>
              <a:rPr lang="hu-HU"/>
              <a:t> a GitHub </a:t>
            </a:r>
            <a:r>
              <a:rPr lang="hu-HU" err="1"/>
              <a:t>Student</a:t>
            </a:r>
            <a:r>
              <a:rPr lang="hu-HU"/>
              <a:t> </a:t>
            </a:r>
            <a:r>
              <a:rPr lang="hu-HU" err="1"/>
              <a:t>Developer</a:t>
            </a:r>
            <a:r>
              <a:rPr lang="hu-HU"/>
              <a:t> </a:t>
            </a:r>
            <a:r>
              <a:rPr lang="hu-HU" err="1"/>
              <a:t>pack-ből</a:t>
            </a:r>
            <a:r>
              <a:rPr lang="hu-HU"/>
              <a:t> ingyenesen elérhető volt számunkra, így a backendünket ott futtattuk. Nagyon gyors és megbízható szolgáltatás, semmi gondot nem jelentett a használata.</a:t>
            </a:r>
          </a:p>
          <a:p>
            <a:pPr marL="171450" indent="-171450">
              <a:buFont typeface="Arial" panose="020B0604020202020204" pitchFamily="34" charset="0"/>
              <a:buChar char="•"/>
            </a:pPr>
            <a:r>
              <a:rPr lang="hu-HU"/>
              <a:t>A frontend kiszolgálásához az ingyenesen is használható </a:t>
            </a:r>
            <a:r>
              <a:rPr lang="hu-HU" err="1"/>
              <a:t>netlify</a:t>
            </a:r>
            <a:r>
              <a:rPr lang="hu-HU"/>
              <a:t>-t választottuk. Sok hasznos tulajdonsága van, mint például, hogy automatikusan frissíti az oldalt GitHubról.</a:t>
            </a:r>
          </a:p>
        </p:txBody>
      </p:sp>
      <p:sp>
        <p:nvSpPr>
          <p:cNvPr id="4" name="Dia számának helye 3"/>
          <p:cNvSpPr>
            <a:spLocks noGrp="1"/>
          </p:cNvSpPr>
          <p:nvPr>
            <p:ph type="sldNum" sz="quarter" idx="5"/>
          </p:nvPr>
        </p:nvSpPr>
        <p:spPr/>
        <p:txBody>
          <a:bodyPr/>
          <a:lstStyle/>
          <a:p>
            <a:fld id="{51204EDD-2F7F-47AF-BFE0-8BC3D91A07A0}" type="slidenum">
              <a:rPr lang="hu-HU" smtClean="0"/>
              <a:t>14</a:t>
            </a:fld>
            <a:endParaRPr lang="hu-HU"/>
          </a:p>
        </p:txBody>
      </p:sp>
    </p:spTree>
    <p:extLst>
      <p:ext uri="{BB962C8B-B14F-4D97-AF65-F5344CB8AC3E}">
        <p14:creationId xmlns:p14="http://schemas.microsoft.com/office/powerpoint/2010/main" val="31531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Az adatbázisunk felépítésének bemutatására talán az a legjobb, ha az AB-Modellt mutatjuk. A képen az látszik, hogy az egész szívét-lelkét a felhasználók, illetve a receptek teszik ki. Elég kaotikus a kapcsolat a kettő között, de csak néhány ide-oda hivatkozásról van szó. Ezek mellett vannak kategóriák a receptekhez, </a:t>
            </a:r>
            <a:r>
              <a:rPr lang="hu-HU" err="1"/>
              <a:t>badgek</a:t>
            </a:r>
            <a:r>
              <a:rPr lang="hu-HU"/>
              <a:t> a </a:t>
            </a:r>
            <a:r>
              <a:rPr lang="hu-HU" err="1"/>
              <a:t>userekhez</a:t>
            </a:r>
            <a:r>
              <a:rPr lang="hu-HU"/>
              <a:t>, illetve partnerek és reklámok. Végül van még a képeknek egy külön kollekció, hogy egy helyen legyenek tudva. A hozzávaló külön jelenik meg az ábrán, de a gyakorlatban ez a recept objektum részét képezi.</a:t>
            </a:r>
          </a:p>
        </p:txBody>
      </p:sp>
      <p:sp>
        <p:nvSpPr>
          <p:cNvPr id="4" name="Dia számának helye 3"/>
          <p:cNvSpPr>
            <a:spLocks noGrp="1"/>
          </p:cNvSpPr>
          <p:nvPr>
            <p:ph type="sldNum" sz="quarter" idx="5"/>
          </p:nvPr>
        </p:nvSpPr>
        <p:spPr/>
        <p:txBody>
          <a:bodyPr/>
          <a:lstStyle/>
          <a:p>
            <a:fld id="{51204EDD-2F7F-47AF-BFE0-8BC3D91A07A0}" type="slidenum">
              <a:rPr lang="hu-HU" smtClean="0"/>
              <a:t>15</a:t>
            </a:fld>
            <a:endParaRPr lang="hu-HU"/>
          </a:p>
        </p:txBody>
      </p:sp>
    </p:spTree>
    <p:extLst>
      <p:ext uri="{BB962C8B-B14F-4D97-AF65-F5344CB8AC3E}">
        <p14:creationId xmlns:p14="http://schemas.microsoft.com/office/powerpoint/2010/main" val="377488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Következzék a backend struktúrája. Egy elég elterjedt mappastruktúrát választottunk, ahol külön </a:t>
            </a:r>
            <a:r>
              <a:rPr lang="hu-HU" err="1"/>
              <a:t>src</a:t>
            </a:r>
            <a:r>
              <a:rPr lang="hu-HU"/>
              <a:t> és </a:t>
            </a:r>
            <a:r>
              <a:rPr lang="hu-HU" err="1"/>
              <a:t>tests</a:t>
            </a:r>
            <a:r>
              <a:rPr lang="hu-HU"/>
              <a:t> mappába rendeztük a projekteket. Az </a:t>
            </a:r>
            <a:r>
              <a:rPr lang="hu-HU" err="1"/>
              <a:t>src</a:t>
            </a:r>
            <a:r>
              <a:rPr lang="hu-HU"/>
              <a:t> mappa tartalmazza a Data projektet, ahol a modellek és a </a:t>
            </a:r>
            <a:r>
              <a:rPr lang="hu-HU" err="1"/>
              <a:t>repository</a:t>
            </a:r>
            <a:r>
              <a:rPr lang="hu-HU"/>
              <a:t>-k </a:t>
            </a:r>
            <a:r>
              <a:rPr lang="hu-HU" err="1"/>
              <a:t>vannnak</a:t>
            </a:r>
            <a:r>
              <a:rPr lang="hu-HU"/>
              <a:t>, illetve a </a:t>
            </a:r>
            <a:r>
              <a:rPr lang="hu-HU" err="1"/>
              <a:t>WebApi</a:t>
            </a:r>
            <a:r>
              <a:rPr lang="hu-HU"/>
              <a:t>-t, ahol meg a </a:t>
            </a:r>
            <a:r>
              <a:rPr lang="hu-HU" err="1"/>
              <a:t>controllerek</a:t>
            </a:r>
            <a:r>
              <a:rPr lang="hu-HU"/>
              <a:t> és a </a:t>
            </a:r>
            <a:r>
              <a:rPr lang="hu-HU" err="1"/>
              <a:t>dto</a:t>
            </a:r>
            <a:r>
              <a:rPr lang="hu-HU"/>
              <a:t>-k. A </a:t>
            </a:r>
            <a:r>
              <a:rPr lang="hu-HU" err="1"/>
              <a:t>tests</a:t>
            </a:r>
            <a:r>
              <a:rPr lang="hu-HU"/>
              <a:t> mappa mind a két említett projekthez tartalmaz egy-egy tesztprojektet, amikben a </a:t>
            </a:r>
            <a:r>
              <a:rPr lang="hu-HU" err="1"/>
              <a:t>repository-kat</a:t>
            </a:r>
            <a:r>
              <a:rPr lang="hu-HU"/>
              <a:t>, illetve a </a:t>
            </a:r>
            <a:r>
              <a:rPr lang="hu-HU" err="1"/>
              <a:t>controllereket</a:t>
            </a:r>
            <a:r>
              <a:rPr lang="hu-HU"/>
              <a:t> teszteljük.</a:t>
            </a:r>
          </a:p>
        </p:txBody>
      </p:sp>
      <p:sp>
        <p:nvSpPr>
          <p:cNvPr id="4" name="Dia számának helye 3"/>
          <p:cNvSpPr>
            <a:spLocks noGrp="1"/>
          </p:cNvSpPr>
          <p:nvPr>
            <p:ph type="sldNum" sz="quarter" idx="5"/>
          </p:nvPr>
        </p:nvSpPr>
        <p:spPr/>
        <p:txBody>
          <a:bodyPr/>
          <a:lstStyle/>
          <a:p>
            <a:fld id="{51204EDD-2F7F-47AF-BFE0-8BC3D91A07A0}" type="slidenum">
              <a:rPr lang="hu-HU" smtClean="0"/>
              <a:t>16</a:t>
            </a:fld>
            <a:endParaRPr lang="hu-HU"/>
          </a:p>
        </p:txBody>
      </p:sp>
    </p:spTree>
    <p:extLst>
      <p:ext uri="{BB962C8B-B14F-4D97-AF65-F5344CB8AC3E}">
        <p14:creationId xmlns:p14="http://schemas.microsoft.com/office/powerpoint/2010/main" val="2646045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Összesen 8 modellt készítettünk a 7 kollekcióhoz. A modellek – ahol szükséges volt – kaptak </a:t>
            </a:r>
            <a:r>
              <a:rPr lang="hu-HU" err="1"/>
              <a:t>CollectionName</a:t>
            </a:r>
            <a:r>
              <a:rPr lang="hu-HU"/>
              <a:t> attribútumot, illetve minden </a:t>
            </a:r>
            <a:r>
              <a:rPr lang="hu-HU" err="1"/>
              <a:t>property</a:t>
            </a:r>
            <a:r>
              <a:rPr lang="hu-HU"/>
              <a:t>-t elláttunk megfelelő adatokkal, mint például, hogy miképp legyenek elnevezve az adatbázisban, így ügyelve, hogy az elnevezési konvencióknak eleget tegyünk mindenhol.</a:t>
            </a:r>
          </a:p>
        </p:txBody>
      </p:sp>
      <p:sp>
        <p:nvSpPr>
          <p:cNvPr id="4" name="Dia számának helye 3"/>
          <p:cNvSpPr>
            <a:spLocks noGrp="1"/>
          </p:cNvSpPr>
          <p:nvPr>
            <p:ph type="sldNum" sz="quarter" idx="5"/>
          </p:nvPr>
        </p:nvSpPr>
        <p:spPr/>
        <p:txBody>
          <a:bodyPr/>
          <a:lstStyle/>
          <a:p>
            <a:fld id="{51204EDD-2F7F-47AF-BFE0-8BC3D91A07A0}" type="slidenum">
              <a:rPr lang="hu-HU" smtClean="0"/>
              <a:t>17</a:t>
            </a:fld>
            <a:endParaRPr lang="hu-HU"/>
          </a:p>
        </p:txBody>
      </p:sp>
    </p:spTree>
    <p:extLst>
      <p:ext uri="{BB962C8B-B14F-4D97-AF65-F5344CB8AC3E}">
        <p14:creationId xmlns:p14="http://schemas.microsoft.com/office/powerpoint/2010/main" val="3677850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Minden kollekciónak készítettünk egy-egy </a:t>
            </a:r>
            <a:r>
              <a:rPr lang="hu-HU" err="1"/>
              <a:t>repository</a:t>
            </a:r>
            <a:r>
              <a:rPr lang="hu-HU"/>
              <a:t>-t is, amik alapvetően a CRUD műveleteket látták el. Itt történik az adatok ellenőrzése is, hogy ne kerüljön semmilyen mezőhöz olyan adat, ami nem várt működéshez vezetne. Ilyen esetekben hibákat dobunk, többek között egyéniket, hogy egyértelmű legyen az ok. Csináltunk egy generikus szülő osztályt is, hogy azokat a metódusokat, amik mindenhol jól jönnek ne kelljen mindenhol újra megírni.</a:t>
            </a:r>
          </a:p>
        </p:txBody>
      </p:sp>
      <p:sp>
        <p:nvSpPr>
          <p:cNvPr id="4" name="Dia számának helye 3"/>
          <p:cNvSpPr>
            <a:spLocks noGrp="1"/>
          </p:cNvSpPr>
          <p:nvPr>
            <p:ph type="sldNum" sz="quarter" idx="5"/>
          </p:nvPr>
        </p:nvSpPr>
        <p:spPr/>
        <p:txBody>
          <a:bodyPr/>
          <a:lstStyle/>
          <a:p>
            <a:fld id="{51204EDD-2F7F-47AF-BFE0-8BC3D91A07A0}" type="slidenum">
              <a:rPr lang="hu-HU" smtClean="0"/>
              <a:t>18</a:t>
            </a:fld>
            <a:endParaRPr lang="hu-HU"/>
          </a:p>
        </p:txBody>
      </p:sp>
    </p:spTree>
    <p:extLst>
      <p:ext uri="{BB962C8B-B14F-4D97-AF65-F5344CB8AC3E}">
        <p14:creationId xmlns:p14="http://schemas.microsoft.com/office/powerpoint/2010/main" val="1027074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És most térjünk át a frontendre. Korábban megemlítettem a </a:t>
            </a:r>
            <a:r>
              <a:rPr lang="hu-HU" dirty="0" err="1"/>
              <a:t>Localer</a:t>
            </a:r>
            <a:r>
              <a:rPr lang="hu-HU" dirty="0"/>
              <a:t>-t, de nem fejtettem ki, hogy mi az. Ez nem más mint egy felület, ahol az önkéntes felhasználók fordítással járulhatnak hozzá a projekthez, valamint egyben a moderátoroknak nyújt lehetőséget kezelni a beérkező recepteket, az új felhasználókat, a partnereket és a reklámokat. A </a:t>
            </a:r>
            <a:r>
              <a:rPr lang="hu-HU" dirty="0" err="1"/>
              <a:t>Localer</a:t>
            </a:r>
            <a:r>
              <a:rPr lang="hu-HU" dirty="0"/>
              <a:t> elérhető számítógépen és telefonon egyaránt a böngészőből, a </a:t>
            </a:r>
            <a:r>
              <a:rPr lang="hu-HU" dirty="0" err="1"/>
              <a:t>gump.live</a:t>
            </a:r>
            <a:r>
              <a:rPr lang="hu-HU" dirty="0"/>
              <a:t> </a:t>
            </a:r>
            <a:r>
              <a:rPr lang="hu-HU" dirty="0" err="1"/>
              <a:t>domainen</a:t>
            </a:r>
            <a:r>
              <a:rPr lang="hu-HU" dirty="0"/>
              <a:t>.</a:t>
            </a:r>
          </a:p>
          <a:p>
            <a:endParaRPr lang="hu-HU" dirty="0"/>
          </a:p>
          <a:p>
            <a:r>
              <a:rPr lang="hu-HU" dirty="0"/>
              <a:t>A frontend nagyobb részét viszont maga a mobilos applikáció teszi ki, amit </a:t>
            </a:r>
            <a:r>
              <a:rPr lang="hu-HU" dirty="0" err="1"/>
              <a:t>Capacitorral</a:t>
            </a:r>
            <a:r>
              <a:rPr lang="hu-HU" dirty="0"/>
              <a:t> </a:t>
            </a:r>
            <a:r>
              <a:rPr lang="hu-HU" dirty="0" err="1"/>
              <a:t>buildelünk</a:t>
            </a:r>
            <a:r>
              <a:rPr lang="hu-HU" dirty="0"/>
              <a:t>. Itt történik az igazi csoda, a felhasználók ennek a felületével fognak megbarátkozni.</a:t>
            </a:r>
          </a:p>
        </p:txBody>
      </p:sp>
      <p:sp>
        <p:nvSpPr>
          <p:cNvPr id="4" name="Dia számának helye 3"/>
          <p:cNvSpPr>
            <a:spLocks noGrp="1"/>
          </p:cNvSpPr>
          <p:nvPr>
            <p:ph type="sldNum" sz="quarter" idx="5"/>
          </p:nvPr>
        </p:nvSpPr>
        <p:spPr/>
        <p:txBody>
          <a:bodyPr/>
          <a:lstStyle/>
          <a:p>
            <a:fld id="{51204EDD-2F7F-47AF-BFE0-8BC3D91A07A0}" type="slidenum">
              <a:rPr lang="hu-HU" smtClean="0"/>
              <a:t>19</a:t>
            </a:fld>
            <a:endParaRPr lang="hu-HU"/>
          </a:p>
        </p:txBody>
      </p:sp>
    </p:spTree>
    <p:extLst>
      <p:ext uri="{BB962C8B-B14F-4D97-AF65-F5344CB8AC3E}">
        <p14:creationId xmlns:p14="http://schemas.microsoft.com/office/powerpoint/2010/main" val="3023555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en-US" err="1">
                <a:cs typeface="Calibri" panose="020F0502020204030204"/>
              </a:rPr>
              <a:t>Fogok</a:t>
            </a:r>
            <a:r>
              <a:rPr lang="en-US">
                <a:cs typeface="Calibri" panose="020F0502020204030204"/>
              </a:rPr>
              <a:t> </a:t>
            </a:r>
            <a:r>
              <a:rPr lang="en-US" err="1">
                <a:cs typeface="Calibri" panose="020F0502020204030204"/>
              </a:rPr>
              <a:t>beszélni</a:t>
            </a:r>
            <a:r>
              <a:rPr lang="en-US">
                <a:cs typeface="Calibri" panose="020F0502020204030204"/>
              </a:rPr>
              <a:t> </a:t>
            </a:r>
            <a:r>
              <a:rPr lang="en-US" err="1">
                <a:cs typeface="Calibri" panose="020F0502020204030204"/>
              </a:rPr>
              <a:t>magáról</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alkalmazásról</a:t>
            </a:r>
            <a:r>
              <a:rPr lang="en-US">
                <a:cs typeface="Calibri" panose="020F0502020204030204"/>
              </a:rPr>
              <a:t>, </a:t>
            </a:r>
            <a:r>
              <a:rPr lang="en-US" err="1">
                <a:cs typeface="Calibri" panose="020F0502020204030204"/>
              </a:rPr>
              <a:t>ahol</a:t>
            </a:r>
            <a:r>
              <a:rPr lang="en-US">
                <a:cs typeface="Calibri" panose="020F0502020204030204"/>
              </a:rPr>
              <a:t> </a:t>
            </a:r>
            <a:r>
              <a:rPr lang="en-US" err="1">
                <a:cs typeface="Calibri" panose="020F0502020204030204"/>
              </a:rPr>
              <a:t>ismertetem</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alapötletet</a:t>
            </a:r>
            <a:r>
              <a:rPr lang="hu-HU">
                <a:cs typeface="Calibri" panose="020F0502020204030204"/>
              </a:rPr>
              <a:t>,</a:t>
            </a:r>
            <a:r>
              <a:rPr lang="en-US">
                <a:cs typeface="Calibri" panose="020F0502020204030204"/>
              </a:rPr>
              <a:t> </a:t>
            </a:r>
            <a:r>
              <a:rPr lang="en-US" err="1">
                <a:cs typeface="Calibri" panose="020F0502020204030204"/>
              </a:rPr>
              <a:t>valamint</a:t>
            </a:r>
            <a:r>
              <a:rPr lang="en-US">
                <a:cs typeface="Calibri" panose="020F0502020204030204"/>
              </a:rPr>
              <a:t> a </a:t>
            </a:r>
            <a:r>
              <a:rPr lang="en-US" err="1">
                <a:cs typeface="Calibri" panose="020F0502020204030204"/>
              </a:rPr>
              <a:t>csapat</a:t>
            </a:r>
            <a:r>
              <a:rPr lang="en-US">
                <a:cs typeface="Calibri" panose="020F0502020204030204"/>
              </a:rPr>
              <a:t> </a:t>
            </a:r>
            <a:r>
              <a:rPr lang="en-US" err="1">
                <a:cs typeface="Calibri" panose="020F0502020204030204"/>
              </a:rPr>
              <a:t>tagjait</a:t>
            </a:r>
            <a:r>
              <a:rPr lang="en-US">
                <a:cs typeface="Calibri" panose="020F0502020204030204"/>
              </a:rPr>
              <a:t>. </a:t>
            </a:r>
            <a:r>
              <a:rPr lang="en-US" err="1">
                <a:cs typeface="Calibri" panose="020F0502020204030204"/>
              </a:rPr>
              <a:t>Utána</a:t>
            </a:r>
            <a:r>
              <a:rPr lang="en-US">
                <a:cs typeface="Calibri" panose="020F0502020204030204"/>
              </a:rPr>
              <a:t> a </a:t>
            </a:r>
            <a:r>
              <a:rPr lang="en-US" err="1">
                <a:cs typeface="Calibri" panose="020F0502020204030204"/>
              </a:rPr>
              <a:t>fejlesztést</a:t>
            </a:r>
            <a:r>
              <a:rPr lang="en-US">
                <a:cs typeface="Calibri" panose="020F0502020204030204"/>
              </a:rPr>
              <a:t>, </a:t>
            </a:r>
            <a:r>
              <a:rPr lang="en-US" err="1">
                <a:cs typeface="Calibri" panose="020F0502020204030204"/>
              </a:rPr>
              <a:t>hogy</a:t>
            </a:r>
            <a:r>
              <a:rPr lang="en-US">
                <a:cs typeface="Calibri" panose="020F0502020204030204"/>
              </a:rPr>
              <a:t> </a:t>
            </a:r>
            <a:r>
              <a:rPr lang="en-US" err="1">
                <a:cs typeface="Calibri" panose="020F0502020204030204"/>
              </a:rPr>
              <a:t>milyen</a:t>
            </a:r>
            <a:r>
              <a:rPr lang="en-US">
                <a:cs typeface="Calibri" panose="020F0502020204030204"/>
              </a:rPr>
              <a:t> </a:t>
            </a:r>
            <a:r>
              <a:rPr lang="en-US" err="1">
                <a:cs typeface="Calibri" panose="020F0502020204030204"/>
              </a:rPr>
              <a:t>eszközöket</a:t>
            </a:r>
            <a:r>
              <a:rPr lang="en-US">
                <a:cs typeface="Calibri" panose="020F0502020204030204"/>
              </a:rPr>
              <a:t> </a:t>
            </a:r>
            <a:r>
              <a:rPr lang="en-US" err="1">
                <a:cs typeface="Calibri" panose="020F0502020204030204"/>
              </a:rPr>
              <a:t>és</a:t>
            </a:r>
            <a:r>
              <a:rPr lang="en-US">
                <a:cs typeface="Calibri" panose="020F0502020204030204"/>
              </a:rPr>
              <a:t> </a:t>
            </a:r>
            <a:r>
              <a:rPr lang="en-US" err="1">
                <a:cs typeface="Calibri" panose="020F0502020204030204"/>
              </a:rPr>
              <a:t>technológiákat</a:t>
            </a:r>
            <a:r>
              <a:rPr lang="en-US">
                <a:cs typeface="Calibri" panose="020F0502020204030204"/>
              </a:rPr>
              <a:t> </a:t>
            </a:r>
            <a:r>
              <a:rPr lang="en-US" err="1">
                <a:cs typeface="Calibri" panose="020F0502020204030204"/>
              </a:rPr>
              <a:t>használtunk</a:t>
            </a:r>
            <a:r>
              <a:rPr lang="en-US">
                <a:cs typeface="Calibri" panose="020F0502020204030204"/>
              </a:rPr>
              <a:t> </a:t>
            </a:r>
            <a:r>
              <a:rPr lang="en-US" err="1">
                <a:cs typeface="Calibri" panose="020F0502020204030204"/>
              </a:rPr>
              <a:t>ennek</a:t>
            </a:r>
            <a:r>
              <a:rPr lang="en-US">
                <a:cs typeface="Calibri" panose="020F0502020204030204"/>
              </a:rPr>
              <a:t> </a:t>
            </a:r>
            <a:r>
              <a:rPr lang="en-US" err="1">
                <a:cs typeface="Calibri" panose="020F0502020204030204"/>
              </a:rPr>
              <a:t>megvalósítására</a:t>
            </a:r>
            <a:r>
              <a:rPr lang="en-US">
                <a:cs typeface="Calibri" panose="020F0502020204030204"/>
              </a:rPr>
              <a:t>. </a:t>
            </a:r>
            <a:r>
              <a:rPr lang="en-US" err="1">
                <a:cs typeface="Calibri" panose="020F0502020204030204"/>
              </a:rPr>
              <a:t>Majd</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applikációról</a:t>
            </a:r>
            <a:r>
              <a:rPr lang="en-US">
                <a:cs typeface="Calibri" panose="020F0502020204030204"/>
              </a:rPr>
              <a:t>, </a:t>
            </a:r>
            <a:r>
              <a:rPr lang="en-US" err="1">
                <a:cs typeface="Calibri" panose="020F0502020204030204"/>
              </a:rPr>
              <a:t>annak</a:t>
            </a:r>
            <a:r>
              <a:rPr lang="en-US">
                <a:cs typeface="Calibri" panose="020F0502020204030204"/>
              </a:rPr>
              <a:t> </a:t>
            </a:r>
            <a:r>
              <a:rPr lang="en-US" err="1">
                <a:cs typeface="Calibri" panose="020F0502020204030204"/>
              </a:rPr>
              <a:t>felépítéséről</a:t>
            </a:r>
            <a:r>
              <a:rPr lang="en-US">
                <a:cs typeface="Calibri" panose="020F0502020204030204"/>
              </a:rPr>
              <a:t> mind </a:t>
            </a:r>
            <a:r>
              <a:rPr lang="en-US" err="1">
                <a:cs typeface="Calibri" panose="020F0502020204030204"/>
              </a:rPr>
              <a:t>számítógépen</a:t>
            </a:r>
            <a:r>
              <a:rPr lang="en-US">
                <a:cs typeface="Calibri" panose="020F0502020204030204"/>
              </a:rPr>
              <a:t>, mind </a:t>
            </a:r>
            <a:r>
              <a:rPr lang="en-US" err="1">
                <a:cs typeface="Calibri" panose="020F0502020204030204"/>
              </a:rPr>
              <a:t>telefonon</a:t>
            </a:r>
            <a:r>
              <a:rPr lang="en-US">
                <a:cs typeface="Calibri" panose="020F0502020204030204"/>
              </a:rPr>
              <a:t>. </a:t>
            </a:r>
            <a:r>
              <a:rPr lang="en-US" err="1">
                <a:cs typeface="Calibri" panose="020F0502020204030204"/>
              </a:rPr>
              <a:t>Végül</a:t>
            </a:r>
            <a:r>
              <a:rPr lang="en-US">
                <a:cs typeface="Calibri" panose="020F0502020204030204"/>
              </a:rPr>
              <a:t> </a:t>
            </a:r>
            <a:r>
              <a:rPr lang="en-US" err="1">
                <a:cs typeface="Calibri" panose="020F0502020204030204"/>
              </a:rPr>
              <a:t>betekintünk</a:t>
            </a:r>
            <a:r>
              <a:rPr lang="en-US">
                <a:cs typeface="Calibri" panose="020F0502020204030204"/>
              </a:rPr>
              <a:t> a </a:t>
            </a:r>
            <a:r>
              <a:rPr lang="en-US" err="1">
                <a:cs typeface="Calibri" panose="020F0502020204030204"/>
              </a:rPr>
              <a:t>projekt</a:t>
            </a:r>
            <a:r>
              <a:rPr lang="en-US">
                <a:cs typeface="Calibri"/>
              </a:rPr>
              <a:t> </a:t>
            </a:r>
            <a:r>
              <a:rPr lang="en-US" err="1">
                <a:cs typeface="Calibri"/>
              </a:rPr>
              <a:t>lehetséges</a:t>
            </a:r>
            <a:r>
              <a:rPr lang="en-US">
                <a:cs typeface="Calibri"/>
              </a:rPr>
              <a:t> </a:t>
            </a:r>
            <a:r>
              <a:rPr lang="en-US" err="1">
                <a:cs typeface="Calibri"/>
              </a:rPr>
              <a:t>jövőjébe</a:t>
            </a:r>
            <a:r>
              <a:rPr lang="en-US">
                <a:cs typeface="Calibri"/>
              </a:rPr>
              <a:t>.</a:t>
            </a:r>
          </a:p>
        </p:txBody>
      </p:sp>
      <p:sp>
        <p:nvSpPr>
          <p:cNvPr id="4" name="Slide Number Placeholder 3"/>
          <p:cNvSpPr>
            <a:spLocks noGrp="1"/>
          </p:cNvSpPr>
          <p:nvPr>
            <p:ph type="sldNum" sz="quarter" idx="5"/>
          </p:nvPr>
        </p:nvSpPr>
        <p:spPr/>
        <p:txBody>
          <a:bodyPr/>
          <a:lstStyle/>
          <a:p>
            <a:fld id="{51204EDD-2F7F-47AF-BFE0-8BC3D91A07A0}" type="slidenum">
              <a:rPr lang="hu-HU" smtClean="0"/>
              <a:t>2</a:t>
            </a:fld>
            <a:endParaRPr lang="hu-HU"/>
          </a:p>
        </p:txBody>
      </p:sp>
    </p:spTree>
    <p:extLst>
      <p:ext uri="{BB962C8B-B14F-4D97-AF65-F5344CB8AC3E}">
        <p14:creationId xmlns:p14="http://schemas.microsoft.com/office/powerpoint/2010/main" val="400359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Láthattuk, hogy két teljesen különálló felületet ölel magába nálunk a frontend kifejezés. Nem csak működésben, de használt technológiákban is van különbség. A </a:t>
            </a:r>
            <a:r>
              <a:rPr lang="hu-HU" err="1"/>
              <a:t>Localer</a:t>
            </a:r>
            <a:r>
              <a:rPr lang="hu-HU"/>
              <a:t>-t </a:t>
            </a:r>
            <a:r>
              <a:rPr lang="hu-HU" err="1"/>
              <a:t>Vue-val</a:t>
            </a:r>
            <a:r>
              <a:rPr lang="hu-HU"/>
              <a:t>, illetve </a:t>
            </a:r>
            <a:r>
              <a:rPr lang="hu-HU" err="1"/>
              <a:t>WindiCSS</a:t>
            </a:r>
            <a:r>
              <a:rPr lang="hu-HU"/>
              <a:t>-el készítettük, míg a </a:t>
            </a:r>
            <a:r>
              <a:rPr lang="hu-HU" err="1"/>
              <a:t>Gump</a:t>
            </a:r>
            <a:r>
              <a:rPr lang="hu-HU"/>
              <a:t> App-ot </a:t>
            </a:r>
            <a:r>
              <a:rPr lang="hu-HU" err="1"/>
              <a:t>Nuxt-tal</a:t>
            </a:r>
            <a:r>
              <a:rPr lang="hu-HU"/>
              <a:t> és </a:t>
            </a:r>
            <a:r>
              <a:rPr lang="hu-HU" err="1"/>
              <a:t>UnoCSS-sel</a:t>
            </a:r>
            <a:r>
              <a:rPr lang="hu-HU"/>
              <a:t>, majd </a:t>
            </a:r>
            <a:r>
              <a:rPr lang="hu-HU" err="1"/>
              <a:t>Capacitorral</a:t>
            </a:r>
            <a:r>
              <a:rPr lang="hu-HU"/>
              <a:t> </a:t>
            </a:r>
            <a:r>
              <a:rPr lang="hu-HU" err="1"/>
              <a:t>buildeltük</a:t>
            </a:r>
            <a:r>
              <a:rPr lang="hu-HU"/>
              <a:t>.</a:t>
            </a:r>
          </a:p>
        </p:txBody>
      </p:sp>
      <p:sp>
        <p:nvSpPr>
          <p:cNvPr id="4" name="Dia számának helye 3"/>
          <p:cNvSpPr>
            <a:spLocks noGrp="1"/>
          </p:cNvSpPr>
          <p:nvPr>
            <p:ph type="sldNum" sz="quarter" idx="5"/>
          </p:nvPr>
        </p:nvSpPr>
        <p:spPr/>
        <p:txBody>
          <a:bodyPr/>
          <a:lstStyle/>
          <a:p>
            <a:fld id="{51204EDD-2F7F-47AF-BFE0-8BC3D91A07A0}" type="slidenum">
              <a:rPr lang="hu-HU" smtClean="0"/>
              <a:t>20</a:t>
            </a:fld>
            <a:endParaRPr lang="hu-HU"/>
          </a:p>
        </p:txBody>
      </p:sp>
    </p:spTree>
    <p:extLst>
      <p:ext uri="{BB962C8B-B14F-4D97-AF65-F5344CB8AC3E}">
        <p14:creationId xmlns:p14="http://schemas.microsoft.com/office/powerpoint/2010/main" val="1257591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Még egy gyors ábrával megmutatom a </a:t>
            </a:r>
            <a:r>
              <a:rPr lang="hu-HU" dirty="0" err="1"/>
              <a:t>Localer</a:t>
            </a:r>
            <a:r>
              <a:rPr lang="hu-HU" dirty="0"/>
              <a:t> működését, utána nagyobb hangsúlyt kap a telefonos applikáció. A használatához </a:t>
            </a:r>
            <a:r>
              <a:rPr lang="hu-HU" dirty="0" err="1"/>
              <a:t>OAuth-szal</a:t>
            </a:r>
            <a:r>
              <a:rPr lang="hu-HU" dirty="0"/>
              <a:t> össze kell kapcsolni a felületet a fordító GitHub fiókjával. A legfrissebb fordításokat azonnal lekérdezi a </a:t>
            </a:r>
            <a:r>
              <a:rPr lang="hu-HU" dirty="0" err="1"/>
              <a:t>Repository-ból</a:t>
            </a:r>
            <a:r>
              <a:rPr lang="hu-HU" dirty="0"/>
              <a:t>. Amikor a Mentés gombra kattintunk, akkor az app készít egy </a:t>
            </a:r>
            <a:r>
              <a:rPr lang="hu-HU" dirty="0" err="1"/>
              <a:t>branchet</a:t>
            </a:r>
            <a:r>
              <a:rPr lang="hu-HU" dirty="0"/>
              <a:t>, ahova egy </a:t>
            </a:r>
            <a:r>
              <a:rPr lang="hu-HU" dirty="0" err="1"/>
              <a:t>commitban</a:t>
            </a:r>
            <a:r>
              <a:rPr lang="hu-HU" dirty="0"/>
              <a:t> </a:t>
            </a:r>
            <a:r>
              <a:rPr lang="hu-HU" dirty="0" err="1"/>
              <a:t>pusholja</a:t>
            </a:r>
            <a:r>
              <a:rPr lang="hu-HU" dirty="0"/>
              <a:t> a módosításokat, valamint nyit egy új </a:t>
            </a:r>
            <a:r>
              <a:rPr lang="hu-HU" dirty="0" err="1"/>
              <a:t>pull</a:t>
            </a:r>
            <a:r>
              <a:rPr lang="hu-HU" dirty="0"/>
              <a:t> </a:t>
            </a:r>
            <a:r>
              <a:rPr lang="hu-HU" dirty="0" err="1"/>
              <a:t>requestet</a:t>
            </a:r>
            <a:r>
              <a:rPr lang="hu-HU" dirty="0"/>
              <a:t>. A mi jóváhagyásunkkal kerül csak be a forráskódba, aminek a </a:t>
            </a:r>
            <a:r>
              <a:rPr lang="hu-HU" dirty="0" err="1"/>
              <a:t>buildelésével</a:t>
            </a:r>
            <a:r>
              <a:rPr lang="hu-HU" dirty="0"/>
              <a:t> kerül be a végleges app-</a:t>
            </a:r>
            <a:r>
              <a:rPr lang="hu-HU" dirty="0" err="1"/>
              <a:t>ba</a:t>
            </a:r>
            <a:r>
              <a:rPr lang="hu-HU" dirty="0"/>
              <a:t>.</a:t>
            </a:r>
          </a:p>
        </p:txBody>
      </p:sp>
      <p:sp>
        <p:nvSpPr>
          <p:cNvPr id="4" name="Dia számának helye 3"/>
          <p:cNvSpPr>
            <a:spLocks noGrp="1"/>
          </p:cNvSpPr>
          <p:nvPr>
            <p:ph type="sldNum" sz="quarter" idx="5"/>
          </p:nvPr>
        </p:nvSpPr>
        <p:spPr/>
        <p:txBody>
          <a:bodyPr/>
          <a:lstStyle/>
          <a:p>
            <a:fld id="{51204EDD-2F7F-47AF-BFE0-8BC3D91A07A0}" type="slidenum">
              <a:rPr lang="hu-HU" smtClean="0"/>
              <a:t>21</a:t>
            </a:fld>
            <a:endParaRPr lang="hu-HU"/>
          </a:p>
        </p:txBody>
      </p:sp>
    </p:spTree>
    <p:extLst>
      <p:ext uri="{BB962C8B-B14F-4D97-AF65-F5344CB8AC3E}">
        <p14:creationId xmlns:p14="http://schemas.microsoft.com/office/powerpoint/2010/main" val="2885765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Most pedig az applikáció felületéről és működéséről mutatok pár diát.</a:t>
            </a:r>
          </a:p>
        </p:txBody>
      </p:sp>
      <p:sp>
        <p:nvSpPr>
          <p:cNvPr id="4" name="Dia számának helye 3"/>
          <p:cNvSpPr>
            <a:spLocks noGrp="1"/>
          </p:cNvSpPr>
          <p:nvPr>
            <p:ph type="sldNum" sz="quarter" idx="5"/>
          </p:nvPr>
        </p:nvSpPr>
        <p:spPr/>
        <p:txBody>
          <a:bodyPr/>
          <a:lstStyle/>
          <a:p>
            <a:fld id="{51204EDD-2F7F-47AF-BFE0-8BC3D91A07A0}" type="slidenum">
              <a:rPr lang="hu-HU" smtClean="0"/>
              <a:t>22</a:t>
            </a:fld>
            <a:endParaRPr lang="hu-HU"/>
          </a:p>
        </p:txBody>
      </p:sp>
    </p:spTree>
    <p:extLst>
      <p:ext uri="{BB962C8B-B14F-4D97-AF65-F5344CB8AC3E}">
        <p14:creationId xmlns:p14="http://schemas.microsoft.com/office/powerpoint/2010/main" val="2924292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a:t>
            </a:r>
            <a:r>
              <a:rPr lang="hu-HU" err="1"/>
              <a:t>Localer</a:t>
            </a:r>
            <a:r>
              <a:rPr lang="hu-HU"/>
              <a:t> fordításra szolgáló felületéről láthatunk most egy képet. Bal oldalt van a különböző szövegek listája, középen pedig a különböző nyelvek változatai. A módosításokat automatikusan észleli az oldal, de csak a </a:t>
            </a:r>
            <a:r>
              <a:rPr lang="hu-HU" err="1"/>
              <a:t>Save</a:t>
            </a:r>
            <a:r>
              <a:rPr lang="hu-HU"/>
              <a:t> gombra kattintva véglegesíti azokat.</a:t>
            </a:r>
          </a:p>
        </p:txBody>
      </p:sp>
      <p:sp>
        <p:nvSpPr>
          <p:cNvPr id="4" name="Dia számának helye 3"/>
          <p:cNvSpPr>
            <a:spLocks noGrp="1"/>
          </p:cNvSpPr>
          <p:nvPr>
            <p:ph type="sldNum" sz="quarter" idx="5"/>
          </p:nvPr>
        </p:nvSpPr>
        <p:spPr/>
        <p:txBody>
          <a:bodyPr/>
          <a:lstStyle/>
          <a:p>
            <a:fld id="{51204EDD-2F7F-47AF-BFE0-8BC3D91A07A0}" type="slidenum">
              <a:rPr lang="hu-HU" smtClean="0"/>
              <a:t>23</a:t>
            </a:fld>
            <a:endParaRPr lang="hu-HU"/>
          </a:p>
        </p:txBody>
      </p:sp>
    </p:spTree>
    <p:extLst>
      <p:ext uri="{BB962C8B-B14F-4D97-AF65-F5344CB8AC3E}">
        <p14:creationId xmlns:p14="http://schemas.microsoft.com/office/powerpoint/2010/main" val="1766970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Szeretnék köszönetet nyújtani a csapat nevében mindenkinek, aki segített a fordításban.</a:t>
            </a:r>
          </a:p>
        </p:txBody>
      </p:sp>
      <p:sp>
        <p:nvSpPr>
          <p:cNvPr id="4" name="Dia számának helye 3"/>
          <p:cNvSpPr>
            <a:spLocks noGrp="1"/>
          </p:cNvSpPr>
          <p:nvPr>
            <p:ph type="sldNum" sz="quarter" idx="5"/>
          </p:nvPr>
        </p:nvSpPr>
        <p:spPr/>
        <p:txBody>
          <a:bodyPr/>
          <a:lstStyle/>
          <a:p>
            <a:fld id="{51204EDD-2F7F-47AF-BFE0-8BC3D91A07A0}" type="slidenum">
              <a:rPr lang="hu-HU" smtClean="0"/>
              <a:t>24</a:t>
            </a:fld>
            <a:endParaRPr lang="hu-HU"/>
          </a:p>
        </p:txBody>
      </p:sp>
    </p:spTree>
    <p:extLst>
      <p:ext uri="{BB962C8B-B14F-4D97-AF65-F5344CB8AC3E}">
        <p14:creationId xmlns:p14="http://schemas.microsoft.com/office/powerpoint/2010/main" val="263206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en-US" err="1">
                <a:ea typeface="Calibri"/>
                <a:cs typeface="Calibri"/>
              </a:rPr>
              <a:t>Következzék</a:t>
            </a:r>
            <a:r>
              <a:rPr lang="en-US">
                <a:ea typeface="Calibri"/>
                <a:cs typeface="Calibri"/>
              </a:rPr>
              <a:t> a bevezetés.</a:t>
            </a:r>
          </a:p>
        </p:txBody>
      </p:sp>
      <p:sp>
        <p:nvSpPr>
          <p:cNvPr id="4" name="Slide Number Placeholder 3"/>
          <p:cNvSpPr>
            <a:spLocks noGrp="1"/>
          </p:cNvSpPr>
          <p:nvPr>
            <p:ph type="sldNum" sz="quarter" idx="5"/>
          </p:nvPr>
        </p:nvSpPr>
        <p:spPr/>
        <p:txBody>
          <a:bodyPr/>
          <a:lstStyle/>
          <a:p>
            <a:fld id="{51204EDD-2F7F-47AF-BFE0-8BC3D91A07A0}" type="slidenum">
              <a:rPr lang="hu-HU" smtClean="0"/>
              <a:t>3</a:t>
            </a:fld>
            <a:endParaRPr lang="hu-HU"/>
          </a:p>
        </p:txBody>
      </p:sp>
    </p:spTree>
    <p:extLst>
      <p:ext uri="{BB962C8B-B14F-4D97-AF65-F5344CB8AC3E}">
        <p14:creationId xmlns:p14="http://schemas.microsoft.com/office/powerpoint/2010/main" val="951631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cs typeface="Calibri"/>
              </a:rPr>
              <a:t>Először is tisztázzuk mi az a </a:t>
            </a:r>
            <a:r>
              <a:rPr lang="hu-HU" err="1">
                <a:cs typeface="Calibri"/>
              </a:rPr>
              <a:t>Gump</a:t>
            </a:r>
            <a:r>
              <a:rPr lang="hu-HU">
                <a:cs typeface="Calibri"/>
              </a:rPr>
              <a:t>. Négy alappillér jellemzi:</a:t>
            </a:r>
            <a:endParaRPr lang="en-US">
              <a:cs typeface="Calibri"/>
            </a:endParaRPr>
          </a:p>
          <a:p>
            <a:pPr marL="171450" indent="-171450">
              <a:buFont typeface="Arial"/>
              <a:buChar char="•"/>
            </a:pPr>
            <a:r>
              <a:rPr lang="hu-HU">
                <a:cs typeface="Calibri"/>
              </a:rPr>
              <a:t>Az óriási adatbázis, ahol tároljuk a felhasználókat és a recepteket</a:t>
            </a:r>
            <a:endParaRPr lang="hu-HU">
              <a:ea typeface="Calibri"/>
              <a:cs typeface="Calibri"/>
            </a:endParaRPr>
          </a:p>
          <a:p>
            <a:pPr marL="171450" indent="-171450">
              <a:buFont typeface="Arial"/>
              <a:buChar char="•"/>
            </a:pPr>
            <a:r>
              <a:rPr lang="hu-HU">
                <a:cs typeface="Calibri"/>
              </a:rPr>
              <a:t>A felhasználók jelvényei, amiket az applikáció használatával gyűjthetnek</a:t>
            </a:r>
            <a:endParaRPr lang="hu-HU">
              <a:ea typeface="Calibri"/>
              <a:cs typeface="Calibri"/>
            </a:endParaRPr>
          </a:p>
          <a:p>
            <a:pPr marL="171450" indent="-171450">
              <a:buFont typeface="Arial"/>
              <a:buChar char="•"/>
            </a:pPr>
            <a:r>
              <a:rPr lang="hu-HU">
                <a:cs typeface="Calibri"/>
              </a:rPr>
              <a:t>A receptek moduláris megosztása, ami pontosan mit is jelent? (pizza példa)</a:t>
            </a:r>
            <a:endParaRPr lang="hu-HU">
              <a:ea typeface="Calibri"/>
              <a:cs typeface="Calibri"/>
            </a:endParaRPr>
          </a:p>
          <a:p>
            <a:pPr marL="171450" indent="-171450">
              <a:buFont typeface="Arial"/>
              <a:buChar char="•"/>
            </a:pPr>
            <a:r>
              <a:rPr lang="hu-HU">
                <a:cs typeface="Calibri"/>
              </a:rPr>
              <a:t>A negyedik alappillért a partnereink és a banner hirdetéseik képzik, amikből bevételszerzési lehetőségünk adódik</a:t>
            </a:r>
            <a:endParaRPr lang="hu-HU">
              <a:ea typeface="Calibri"/>
              <a:cs typeface="Calibri"/>
            </a:endParaRPr>
          </a:p>
        </p:txBody>
      </p:sp>
      <p:sp>
        <p:nvSpPr>
          <p:cNvPr id="4" name="Dia számának helye 3"/>
          <p:cNvSpPr>
            <a:spLocks noGrp="1"/>
          </p:cNvSpPr>
          <p:nvPr>
            <p:ph type="sldNum" sz="quarter" idx="5"/>
          </p:nvPr>
        </p:nvSpPr>
        <p:spPr/>
        <p:txBody>
          <a:bodyPr/>
          <a:lstStyle/>
          <a:p>
            <a:fld id="{51204EDD-2F7F-47AF-BFE0-8BC3D91A07A0}" type="slidenum">
              <a:rPr lang="hu-HU" smtClean="0"/>
              <a:t>4</a:t>
            </a:fld>
            <a:endParaRPr lang="hu-HU"/>
          </a:p>
        </p:txBody>
      </p:sp>
    </p:spTree>
    <p:extLst>
      <p:ext uri="{BB962C8B-B14F-4D97-AF65-F5344CB8AC3E}">
        <p14:creationId xmlns:p14="http://schemas.microsoft.com/office/powerpoint/2010/main" val="3702432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ea typeface="Calibri"/>
                <a:cs typeface="Calibri"/>
              </a:rPr>
              <a:t>Az alkalmazás legfőbb tulajdonságai többek között:</a:t>
            </a:r>
          </a:p>
          <a:p>
            <a:pPr marL="171450" indent="-171450">
              <a:buFont typeface="Arial" panose="020B0604020202020204" pitchFamily="34" charset="0"/>
              <a:buChar char="•"/>
            </a:pPr>
            <a:r>
              <a:rPr lang="hu-HU"/>
              <a:t>A felhasználóbarát receptkészítés</a:t>
            </a:r>
          </a:p>
          <a:p>
            <a:pPr marL="171450" indent="-171450">
              <a:buFont typeface="Arial" panose="020B0604020202020204" pitchFamily="34" charset="0"/>
              <a:buChar char="•"/>
            </a:pPr>
            <a:r>
              <a:rPr lang="hu-HU"/>
              <a:t>A beépített közösségi háló, azaz a felhasználók követése és a receptek kedvelése</a:t>
            </a:r>
          </a:p>
          <a:p>
            <a:pPr marL="171450" indent="-171450">
              <a:buFont typeface="Arial" panose="020B0604020202020204" pitchFamily="34" charset="0"/>
              <a:buChar char="•"/>
            </a:pPr>
            <a:r>
              <a:rPr lang="hu-HU"/>
              <a:t>Az alkalmazás többnyelvűsége, hogy különböző nyelveken lehessen használni az appot. Ehhez készítettünk egy felületet, a </a:t>
            </a:r>
            <a:r>
              <a:rPr lang="hu-HU" err="1"/>
              <a:t>Localert</a:t>
            </a:r>
            <a:r>
              <a:rPr lang="hu-HU"/>
              <a:t>, amit bárki használhat a fordításra, de ezt később fejtem ki részletesebben</a:t>
            </a:r>
          </a:p>
          <a:p>
            <a:pPr marL="171450" indent="-171450">
              <a:buFont typeface="Arial" panose="020B0604020202020204" pitchFamily="34" charset="0"/>
              <a:buChar char="•"/>
            </a:pPr>
            <a:r>
              <a:rPr lang="hu-HU"/>
              <a:t>Végül, de nem utolsó sorban a felhasználók tevékenysége alapján történő receptajánlások</a:t>
            </a:r>
          </a:p>
        </p:txBody>
      </p:sp>
      <p:sp>
        <p:nvSpPr>
          <p:cNvPr id="4" name="Dia számának helye 3"/>
          <p:cNvSpPr>
            <a:spLocks noGrp="1"/>
          </p:cNvSpPr>
          <p:nvPr>
            <p:ph type="sldNum" sz="quarter" idx="5"/>
          </p:nvPr>
        </p:nvSpPr>
        <p:spPr/>
        <p:txBody>
          <a:bodyPr/>
          <a:lstStyle/>
          <a:p>
            <a:fld id="{51204EDD-2F7F-47AF-BFE0-8BC3D91A07A0}" type="slidenum">
              <a:rPr lang="hu-HU" smtClean="0"/>
              <a:t>5</a:t>
            </a:fld>
            <a:endParaRPr lang="hu-HU"/>
          </a:p>
        </p:txBody>
      </p:sp>
    </p:spTree>
    <p:extLst>
      <p:ext uri="{BB962C8B-B14F-4D97-AF65-F5344CB8AC3E}">
        <p14:creationId xmlns:p14="http://schemas.microsoft.com/office/powerpoint/2010/main" val="12221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És most pedig jöjjön a fejlesztés bemutatása</a:t>
            </a:r>
          </a:p>
        </p:txBody>
      </p:sp>
      <p:sp>
        <p:nvSpPr>
          <p:cNvPr id="4" name="Dia számának helye 3"/>
          <p:cNvSpPr>
            <a:spLocks noGrp="1"/>
          </p:cNvSpPr>
          <p:nvPr>
            <p:ph type="sldNum" sz="quarter" idx="5"/>
          </p:nvPr>
        </p:nvSpPr>
        <p:spPr/>
        <p:txBody>
          <a:bodyPr/>
          <a:lstStyle/>
          <a:p>
            <a:fld id="{51204EDD-2F7F-47AF-BFE0-8BC3D91A07A0}" type="slidenum">
              <a:rPr lang="hu-HU" smtClean="0"/>
              <a:t>6</a:t>
            </a:fld>
            <a:endParaRPr lang="hu-HU"/>
          </a:p>
        </p:txBody>
      </p:sp>
    </p:spTree>
    <p:extLst>
      <p:ext uri="{BB962C8B-B14F-4D97-AF65-F5344CB8AC3E}">
        <p14:creationId xmlns:p14="http://schemas.microsoft.com/office/powerpoint/2010/main" val="293264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csapatunkban nem voltak a feladatok szigorúan kiosztva, bárki bárhol dolgozhatott, de voltak területek, amikbe egyikőnk több munkát fektetett, mint a csapat többi tagja.</a:t>
            </a:r>
          </a:p>
          <a:p>
            <a:r>
              <a:rPr lang="hu-HU"/>
              <a:t>Szilveszter elsősorban a backend, a dokumentáció és a prezentáció készítésében jeleskedett.</a:t>
            </a:r>
          </a:p>
          <a:p>
            <a:r>
              <a:rPr lang="hu-HU"/>
              <a:t>Áronnak köszönhetjük az appunk csodálatos designját, a fordító felületet és a frontend kódjának jelentős részét. </a:t>
            </a:r>
          </a:p>
          <a:p>
            <a:r>
              <a:rPr lang="hu-HU"/>
              <a:t>Attila volt a backend </a:t>
            </a:r>
            <a:r>
              <a:rPr lang="hu-HU" err="1"/>
              <a:t>peer</a:t>
            </a:r>
            <a:r>
              <a:rPr lang="hu-HU"/>
              <a:t> és ő készítette a </a:t>
            </a:r>
            <a:r>
              <a:rPr lang="hu-HU" err="1"/>
              <a:t>moderációs</a:t>
            </a:r>
            <a:r>
              <a:rPr lang="hu-HU"/>
              <a:t> felületet.</a:t>
            </a:r>
          </a:p>
        </p:txBody>
      </p:sp>
      <p:sp>
        <p:nvSpPr>
          <p:cNvPr id="4" name="Dia számának helye 3"/>
          <p:cNvSpPr>
            <a:spLocks noGrp="1"/>
          </p:cNvSpPr>
          <p:nvPr>
            <p:ph type="sldNum" sz="quarter" idx="5"/>
          </p:nvPr>
        </p:nvSpPr>
        <p:spPr/>
        <p:txBody>
          <a:bodyPr/>
          <a:lstStyle/>
          <a:p>
            <a:fld id="{51204EDD-2F7F-47AF-BFE0-8BC3D91A07A0}" type="slidenum">
              <a:rPr lang="hu-HU" smtClean="0"/>
              <a:t>7</a:t>
            </a:fld>
            <a:endParaRPr lang="hu-HU"/>
          </a:p>
        </p:txBody>
      </p:sp>
    </p:spTree>
    <p:extLst>
      <p:ext uri="{BB962C8B-B14F-4D97-AF65-F5344CB8AC3E}">
        <p14:creationId xmlns:p14="http://schemas.microsoft.com/office/powerpoint/2010/main" val="220734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csapatmunka két legfontosabb eszköze a GitHub és a </a:t>
            </a:r>
            <a:r>
              <a:rPr lang="hu-HU" err="1"/>
              <a:t>Discord</a:t>
            </a:r>
            <a:r>
              <a:rPr lang="hu-HU"/>
              <a:t> volt.</a:t>
            </a:r>
          </a:p>
          <a:p>
            <a:r>
              <a:rPr lang="hu-HU"/>
              <a:t>GitHubon a képen látható Status </a:t>
            </a:r>
            <a:r>
              <a:rPr lang="hu-HU" err="1"/>
              <a:t>Board-on</a:t>
            </a:r>
            <a:r>
              <a:rPr lang="hu-HU"/>
              <a:t> vezettük az </a:t>
            </a:r>
            <a:r>
              <a:rPr lang="hu-HU" err="1"/>
              <a:t>issue-kat</a:t>
            </a:r>
            <a:r>
              <a:rPr lang="hu-HU"/>
              <a:t>, a kommunikáció nagyját pedig </a:t>
            </a:r>
            <a:r>
              <a:rPr lang="hu-HU" err="1"/>
              <a:t>Discordon</a:t>
            </a:r>
            <a:r>
              <a:rPr lang="hu-HU"/>
              <a:t> végeztük.</a:t>
            </a:r>
          </a:p>
        </p:txBody>
      </p:sp>
      <p:sp>
        <p:nvSpPr>
          <p:cNvPr id="4" name="Dia számának helye 3"/>
          <p:cNvSpPr>
            <a:spLocks noGrp="1"/>
          </p:cNvSpPr>
          <p:nvPr>
            <p:ph type="sldNum" sz="quarter" idx="5"/>
          </p:nvPr>
        </p:nvSpPr>
        <p:spPr/>
        <p:txBody>
          <a:bodyPr/>
          <a:lstStyle/>
          <a:p>
            <a:fld id="{51204EDD-2F7F-47AF-BFE0-8BC3D91A07A0}" type="slidenum">
              <a:rPr lang="hu-HU" smtClean="0"/>
              <a:t>8</a:t>
            </a:fld>
            <a:endParaRPr lang="hu-HU"/>
          </a:p>
        </p:txBody>
      </p:sp>
    </p:spTree>
    <p:extLst>
      <p:ext uri="{BB962C8B-B14F-4D97-AF65-F5344CB8AC3E}">
        <p14:creationId xmlns:p14="http://schemas.microsoft.com/office/powerpoint/2010/main" val="392411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megannyi </a:t>
            </a:r>
            <a:r>
              <a:rPr lang="hu-HU" err="1"/>
              <a:t>Git</a:t>
            </a:r>
            <a:r>
              <a:rPr lang="hu-HU"/>
              <a:t> </a:t>
            </a:r>
            <a:r>
              <a:rPr lang="hu-HU" err="1"/>
              <a:t>workflow</a:t>
            </a:r>
            <a:r>
              <a:rPr lang="hu-HU"/>
              <a:t> közül a </a:t>
            </a:r>
            <a:r>
              <a:rPr lang="hu-HU" err="1"/>
              <a:t>Feature</a:t>
            </a:r>
            <a:r>
              <a:rPr lang="hu-HU"/>
              <a:t> </a:t>
            </a:r>
            <a:r>
              <a:rPr lang="hu-HU" err="1"/>
              <a:t>Workflow-ra</a:t>
            </a:r>
            <a:r>
              <a:rPr lang="hu-HU"/>
              <a:t> esett a választás, ami annyit tesz, hogy minden egyes </a:t>
            </a:r>
            <a:r>
              <a:rPr lang="hu-HU" err="1"/>
              <a:t>feature-nek</a:t>
            </a:r>
            <a:r>
              <a:rPr lang="hu-HU"/>
              <a:t> létrehoztunk egy-egy </a:t>
            </a:r>
            <a:r>
              <a:rPr lang="hu-HU" err="1"/>
              <a:t>branchet</a:t>
            </a:r>
            <a:r>
              <a:rPr lang="hu-HU"/>
              <a:t>, majd azokat </a:t>
            </a:r>
            <a:r>
              <a:rPr lang="hu-HU" err="1"/>
              <a:t>mergeltük</a:t>
            </a:r>
            <a:r>
              <a:rPr lang="hu-HU"/>
              <a:t> a </a:t>
            </a:r>
            <a:r>
              <a:rPr lang="hu-HU" err="1"/>
              <a:t>mainbe</a:t>
            </a:r>
            <a:r>
              <a:rPr lang="hu-HU"/>
              <a:t>.</a:t>
            </a:r>
          </a:p>
        </p:txBody>
      </p:sp>
      <p:sp>
        <p:nvSpPr>
          <p:cNvPr id="4" name="Dia számának helye 3"/>
          <p:cNvSpPr>
            <a:spLocks noGrp="1"/>
          </p:cNvSpPr>
          <p:nvPr>
            <p:ph type="sldNum" sz="quarter" idx="5"/>
          </p:nvPr>
        </p:nvSpPr>
        <p:spPr/>
        <p:txBody>
          <a:bodyPr/>
          <a:lstStyle/>
          <a:p>
            <a:fld id="{51204EDD-2F7F-47AF-BFE0-8BC3D91A07A0}" type="slidenum">
              <a:rPr lang="hu-HU" smtClean="0"/>
              <a:t>9</a:t>
            </a:fld>
            <a:endParaRPr lang="hu-HU"/>
          </a:p>
        </p:txBody>
      </p:sp>
    </p:spTree>
    <p:extLst>
      <p:ext uri="{BB962C8B-B14F-4D97-AF65-F5344CB8AC3E}">
        <p14:creationId xmlns:p14="http://schemas.microsoft.com/office/powerpoint/2010/main" val="357428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13" name="Szabadkézi sokszög: alakzat 12">
            <a:extLst>
              <a:ext uri="{FF2B5EF4-FFF2-40B4-BE49-F238E27FC236}">
                <a16:creationId xmlns:a16="http://schemas.microsoft.com/office/drawing/2014/main" id="{5ADF4AD1-7244-8ADE-FE41-62B657F4CCE5}"/>
              </a:ext>
            </a:extLst>
          </p:cNvPr>
          <p:cNvSpPr/>
          <p:nvPr userDrawn="1"/>
        </p:nvSpPr>
        <p:spPr>
          <a:xfrm>
            <a:off x="1" y="667856"/>
            <a:ext cx="12191998" cy="6190144"/>
          </a:xfrm>
          <a:custGeom>
            <a:avLst/>
            <a:gdLst>
              <a:gd name="connsiteX0" fmla="*/ 12191998 w 12191998"/>
              <a:gd name="connsiteY0" fmla="*/ 0 h 6190144"/>
              <a:gd name="connsiteX1" fmla="*/ 12191998 w 12191998"/>
              <a:gd name="connsiteY1" fmla="*/ 6190144 h 6190144"/>
              <a:gd name="connsiteX2" fmla="*/ 0 w 12191998"/>
              <a:gd name="connsiteY2" fmla="*/ 6190144 h 6190144"/>
              <a:gd name="connsiteX3" fmla="*/ 0 w 12191998"/>
              <a:gd name="connsiteY3" fmla="*/ 1435560 h 6190144"/>
              <a:gd name="connsiteX4" fmla="*/ 15240 w 12191998"/>
              <a:gd name="connsiteY4" fmla="*/ 1420024 h 6190144"/>
              <a:gd name="connsiteX5" fmla="*/ 2987040 w 12191998"/>
              <a:gd name="connsiteY5" fmla="*/ 3690784 h 6190144"/>
              <a:gd name="connsiteX6" fmla="*/ 4754881 w 12191998"/>
              <a:gd name="connsiteY6" fmla="*/ 3751744 h 6190144"/>
              <a:gd name="connsiteX7" fmla="*/ 7208521 w 12191998"/>
              <a:gd name="connsiteY7" fmla="*/ 1237144 h 6190144"/>
              <a:gd name="connsiteX8" fmla="*/ 10820400 w 12191998"/>
              <a:gd name="connsiteY8" fmla="*/ 1267624 h 6190144"/>
              <a:gd name="connsiteX9" fmla="*/ 12104020 w 12191998"/>
              <a:gd name="connsiteY9" fmla="*/ 105044 h 61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6190144">
                <a:moveTo>
                  <a:pt x="12191998" y="0"/>
                </a:moveTo>
                <a:lnTo>
                  <a:pt x="12191998" y="6190144"/>
                </a:lnTo>
                <a:lnTo>
                  <a:pt x="0" y="6190144"/>
                </a:lnTo>
                <a:lnTo>
                  <a:pt x="0" y="1435560"/>
                </a:lnTo>
                <a:lnTo>
                  <a:pt x="15240" y="1420024"/>
                </a:lnTo>
                <a:cubicBezTo>
                  <a:pt x="617220" y="866304"/>
                  <a:pt x="2197100" y="3302164"/>
                  <a:pt x="2987040" y="3690784"/>
                </a:cubicBezTo>
                <a:cubicBezTo>
                  <a:pt x="3776980" y="4079404"/>
                  <a:pt x="4051300" y="4160684"/>
                  <a:pt x="4754881" y="3751744"/>
                </a:cubicBezTo>
                <a:cubicBezTo>
                  <a:pt x="5458461" y="3342804"/>
                  <a:pt x="6197601" y="1651164"/>
                  <a:pt x="7208521" y="1237144"/>
                </a:cubicBezTo>
                <a:cubicBezTo>
                  <a:pt x="8219440" y="823124"/>
                  <a:pt x="9867900" y="1496224"/>
                  <a:pt x="10820400" y="1267624"/>
                </a:cubicBezTo>
                <a:cubicBezTo>
                  <a:pt x="11304091" y="1151539"/>
                  <a:pt x="11741278" y="547478"/>
                  <a:pt x="12104020" y="105044"/>
                </a:cubicBezTo>
                <a:close/>
              </a:path>
            </a:pathLst>
          </a:custGeom>
          <a:solidFill>
            <a:srgbClr val="D12C5F">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p>
        </p:txBody>
      </p:sp>
      <p:sp>
        <p:nvSpPr>
          <p:cNvPr id="2" name="Cím 1">
            <a:extLst>
              <a:ext uri="{FF2B5EF4-FFF2-40B4-BE49-F238E27FC236}">
                <a16:creationId xmlns:a16="http://schemas.microsoft.com/office/drawing/2014/main" id="{AFC702CB-55CB-1B6A-10FC-E29A7324305B}"/>
              </a:ext>
            </a:extLst>
          </p:cNvPr>
          <p:cNvSpPr>
            <a:spLocks noGrp="1"/>
          </p:cNvSpPr>
          <p:nvPr>
            <p:ph type="ctrTitle"/>
          </p:nvPr>
        </p:nvSpPr>
        <p:spPr>
          <a:xfrm>
            <a:off x="1524000" y="1122363"/>
            <a:ext cx="9144000" cy="2387600"/>
          </a:xfrm>
        </p:spPr>
        <p:txBody>
          <a:bodyPr vert="horz" lIns="91440" tIns="45720" rIns="91440" bIns="45720" rtlCol="0" anchor="b">
            <a:normAutofit/>
          </a:bodyPr>
          <a:lstStyle>
            <a:lvl1pPr algn="ctr">
              <a:defRPr lang="hu-HU" sz="9600" b="1" dirty="0">
                <a:solidFill>
                  <a:srgbClr val="D12C5F"/>
                </a:solidFill>
                <a:effectLst>
                  <a:outerShdw blurRad="63500" sx="102000" sy="102000" algn="ctr" rotWithShape="0">
                    <a:srgbClr val="D12C5F">
                      <a:alpha val="60000"/>
                    </a:srgbClr>
                  </a:outerShdw>
                </a:effectLst>
                <a:latin typeface="Ubuntu" panose="020B0604020202020204" pitchFamily="34" charset="0"/>
              </a:defRPr>
            </a:lvl1pPr>
          </a:lstStyle>
          <a:p>
            <a:pPr lvl="0" algn="ctr"/>
            <a:r>
              <a:rPr lang="hu-HU"/>
              <a:t>Mintacím szerkesztése</a:t>
            </a:r>
          </a:p>
        </p:txBody>
      </p:sp>
      <p:sp>
        <p:nvSpPr>
          <p:cNvPr id="3" name="Alcím 2">
            <a:extLst>
              <a:ext uri="{FF2B5EF4-FFF2-40B4-BE49-F238E27FC236}">
                <a16:creationId xmlns:a16="http://schemas.microsoft.com/office/drawing/2014/main" id="{FF0621D8-0D57-5769-61DF-E5AF4711D9C7}"/>
              </a:ext>
            </a:extLst>
          </p:cNvPr>
          <p:cNvSpPr>
            <a:spLocks noGrp="1"/>
          </p:cNvSpPr>
          <p:nvPr>
            <p:ph type="subTitle" idx="1"/>
          </p:nvPr>
        </p:nvSpPr>
        <p:spPr>
          <a:xfrm>
            <a:off x="1524000" y="3830635"/>
            <a:ext cx="9144000" cy="1655762"/>
          </a:xfrm>
        </p:spPr>
        <p:txBody>
          <a:bodyPr vert="horz" lIns="91440" tIns="45720" rIns="91440" bIns="45720" rtlCol="0">
            <a:normAutofit/>
          </a:bodyPr>
          <a:lstStyle>
            <a:lvl1pPr marL="0" indent="0" algn="ctr">
              <a:buNone/>
              <a:defRPr lang="hu-HU" sz="2800" b="1" dirty="0">
                <a:solidFill>
                  <a:srgbClr val="F35827"/>
                </a:solidFill>
                <a:effectLst>
                  <a:outerShdw blurRad="254000" sx="102000" sy="102000" algn="ctr" rotWithShape="0">
                    <a:srgbClr val="F35827">
                      <a:alpha val="60000"/>
                    </a:srgbClr>
                  </a:outerShdw>
                </a:effectLst>
              </a:defRPr>
            </a:lvl1pPr>
          </a:lstStyle>
          <a:p>
            <a:pPr marL="228600" lvl="0" indent="-228600" algn="ctr"/>
            <a:r>
              <a:rPr lang="hu-HU"/>
              <a:t>Kattintson ide az alcím mintájának szerkesztéséhez</a:t>
            </a:r>
          </a:p>
        </p:txBody>
      </p:sp>
      <p:sp>
        <p:nvSpPr>
          <p:cNvPr id="4" name="Dátum helye 3">
            <a:extLst>
              <a:ext uri="{FF2B5EF4-FFF2-40B4-BE49-F238E27FC236}">
                <a16:creationId xmlns:a16="http://schemas.microsoft.com/office/drawing/2014/main" id="{271C02BB-3F71-859E-4004-4A3D1EF06A35}"/>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BECD4776-D96B-A99D-3681-3E8137B5E58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A8FD81B-5873-12AE-4ECC-ACC9AF3B2B1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4120227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9CD91CB-670D-7CDB-EA04-2AE10C44060C}"/>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F361891B-F0CC-7E28-2B48-3DFA902FC6D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1BC1D5F3-FA2D-EC92-7906-1941D8804A38}"/>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E7646E57-2705-EC62-A708-A4C48BA98B6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C346B5CA-905F-35E6-5954-5C4FCFADC3C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29630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15F04F7-0887-6BB1-5E45-83DE9C60AF72}"/>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0F47D879-9303-308B-62A8-4EDE78A8AA04}"/>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59FAD223-B819-5BC8-574E-E17CDCBD3BF6}"/>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9EADCF64-C2E3-9D38-20D6-BF05865339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871A667-5082-4082-13DA-EE63B07F0F59}"/>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87783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DF77E6B-D7C1-1558-3F1B-13707DDA75AC}"/>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605D2F8E-CFE4-B46E-FED2-78ED1CEAC5EC}"/>
              </a:ext>
            </a:extLst>
          </p:cNvPr>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C2D4A96-6337-6222-8FCC-1DFC7A76ABFB}"/>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5B42F667-2F52-8DB3-091D-70CF99DAD6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50F158B-58C2-7EA4-CF3E-28FFD3CA3251}"/>
              </a:ext>
            </a:extLst>
          </p:cNvPr>
          <p:cNvSpPr>
            <a:spLocks noGrp="1"/>
          </p:cNvSpPr>
          <p:nvPr>
            <p:ph type="sldNum" sz="quarter" idx="12"/>
          </p:nvPr>
        </p:nvSpPr>
        <p:spPr/>
        <p:txBody>
          <a:bodyPr/>
          <a:lstStyle/>
          <a:p>
            <a:fld id="{C8F14006-9428-48B1-A0DB-B213095534B8}" type="slidenum">
              <a:rPr lang="hu-HU" smtClean="0"/>
              <a:t>‹#›</a:t>
            </a:fld>
            <a:endParaRPr lang="hu-HU"/>
          </a:p>
        </p:txBody>
      </p:sp>
      <p:sp>
        <p:nvSpPr>
          <p:cNvPr id="7" name="Téglalap 6">
            <a:extLst>
              <a:ext uri="{FF2B5EF4-FFF2-40B4-BE49-F238E27FC236}">
                <a16:creationId xmlns:a16="http://schemas.microsoft.com/office/drawing/2014/main" id="{B897949F-584A-FCE6-F7A6-A7B9FB451440}"/>
              </a:ext>
            </a:extLst>
          </p:cNvPr>
          <p:cNvSpPr/>
          <p:nvPr userDrawn="1"/>
        </p:nvSpPr>
        <p:spPr>
          <a:xfrm flipH="1">
            <a:off x="0" y="0"/>
            <a:ext cx="9022079" cy="6858000"/>
          </a:xfrm>
          <a:custGeom>
            <a:avLst/>
            <a:gdLst>
              <a:gd name="connsiteX0" fmla="*/ 0 w 8031479"/>
              <a:gd name="connsiteY0" fmla="*/ 0 h 6858000"/>
              <a:gd name="connsiteX1" fmla="*/ 8031479 w 8031479"/>
              <a:gd name="connsiteY1" fmla="*/ 0 h 6858000"/>
              <a:gd name="connsiteX2" fmla="*/ 8031479 w 8031479"/>
              <a:gd name="connsiteY2" fmla="*/ 6858000 h 6858000"/>
              <a:gd name="connsiteX3" fmla="*/ 0 w 8031479"/>
              <a:gd name="connsiteY3" fmla="*/ 6858000 h 6858000"/>
              <a:gd name="connsiteX4" fmla="*/ 0 w 8031479"/>
              <a:gd name="connsiteY4" fmla="*/ 0 h 6858000"/>
              <a:gd name="connsiteX0" fmla="*/ 3169920 w 8031479"/>
              <a:gd name="connsiteY0" fmla="*/ 2697480 h 6858000"/>
              <a:gd name="connsiteX1" fmla="*/ 8031479 w 8031479"/>
              <a:gd name="connsiteY1" fmla="*/ 0 h 6858000"/>
              <a:gd name="connsiteX2" fmla="*/ 8031479 w 8031479"/>
              <a:gd name="connsiteY2" fmla="*/ 6858000 h 6858000"/>
              <a:gd name="connsiteX3" fmla="*/ 0 w 8031479"/>
              <a:gd name="connsiteY3" fmla="*/ 6858000 h 6858000"/>
              <a:gd name="connsiteX4" fmla="*/ 3169920 w 8031479"/>
              <a:gd name="connsiteY4" fmla="*/ 2697480 h 6858000"/>
              <a:gd name="connsiteX0" fmla="*/ 3321371 w 8182930"/>
              <a:gd name="connsiteY0" fmla="*/ 2827681 h 6988201"/>
              <a:gd name="connsiteX1" fmla="*/ 8182930 w 8182930"/>
              <a:gd name="connsiteY1" fmla="*/ 130201 h 6988201"/>
              <a:gd name="connsiteX2" fmla="*/ 8182930 w 8182930"/>
              <a:gd name="connsiteY2" fmla="*/ 6988201 h 6988201"/>
              <a:gd name="connsiteX3" fmla="*/ 151451 w 8182930"/>
              <a:gd name="connsiteY3" fmla="*/ 6988201 h 6988201"/>
              <a:gd name="connsiteX4" fmla="*/ 3321371 w 8182930"/>
              <a:gd name="connsiteY4" fmla="*/ 2827681 h 6988201"/>
              <a:gd name="connsiteX0" fmla="*/ 2717052 w 8218691"/>
              <a:gd name="connsiteY0" fmla="*/ 3207920 h 6972200"/>
              <a:gd name="connsiteX1" fmla="*/ 8218691 w 8218691"/>
              <a:gd name="connsiteY1" fmla="*/ 114200 h 6972200"/>
              <a:gd name="connsiteX2" fmla="*/ 8218691 w 8218691"/>
              <a:gd name="connsiteY2" fmla="*/ 6972200 h 6972200"/>
              <a:gd name="connsiteX3" fmla="*/ 187212 w 8218691"/>
              <a:gd name="connsiteY3" fmla="*/ 6972200 h 6972200"/>
              <a:gd name="connsiteX4" fmla="*/ 2717052 w 8218691"/>
              <a:gd name="connsiteY4" fmla="*/ 3207920 h 6972200"/>
              <a:gd name="connsiteX0" fmla="*/ 2983483 w 8485122"/>
              <a:gd name="connsiteY0" fmla="*/ 3207920 h 6972200"/>
              <a:gd name="connsiteX1" fmla="*/ 8485122 w 8485122"/>
              <a:gd name="connsiteY1" fmla="*/ 114200 h 6972200"/>
              <a:gd name="connsiteX2" fmla="*/ 8485122 w 8485122"/>
              <a:gd name="connsiteY2" fmla="*/ 6972200 h 6972200"/>
              <a:gd name="connsiteX3" fmla="*/ 453643 w 8485122"/>
              <a:gd name="connsiteY3" fmla="*/ 6972200 h 6972200"/>
              <a:gd name="connsiteX4" fmla="*/ 1215644 w 8485122"/>
              <a:gd name="connsiteY4" fmla="*/ 4869080 h 6972200"/>
              <a:gd name="connsiteX5" fmla="*/ 2983483 w 8485122"/>
              <a:gd name="connsiteY5" fmla="*/ 3207920 h 6972200"/>
              <a:gd name="connsiteX0" fmla="*/ 3051678 w 8553317"/>
              <a:gd name="connsiteY0" fmla="*/ 3207920 h 6972200"/>
              <a:gd name="connsiteX1" fmla="*/ 8553317 w 8553317"/>
              <a:gd name="connsiteY1" fmla="*/ 114200 h 6972200"/>
              <a:gd name="connsiteX2" fmla="*/ 8553317 w 8553317"/>
              <a:gd name="connsiteY2" fmla="*/ 6972200 h 6972200"/>
              <a:gd name="connsiteX3" fmla="*/ 521838 w 8553317"/>
              <a:gd name="connsiteY3" fmla="*/ 6972200 h 6972200"/>
              <a:gd name="connsiteX4" fmla="*/ 1283839 w 8553317"/>
              <a:gd name="connsiteY4" fmla="*/ 4869080 h 6972200"/>
              <a:gd name="connsiteX5" fmla="*/ 3051678 w 8553317"/>
              <a:gd name="connsiteY5" fmla="*/ 3207920 h 6972200"/>
              <a:gd name="connsiteX0" fmla="*/ 2529840 w 8031479"/>
              <a:gd name="connsiteY0" fmla="*/ 3207920 h 6972200"/>
              <a:gd name="connsiteX1" fmla="*/ 8031479 w 8031479"/>
              <a:gd name="connsiteY1" fmla="*/ 114200 h 6972200"/>
              <a:gd name="connsiteX2" fmla="*/ 8031479 w 8031479"/>
              <a:gd name="connsiteY2" fmla="*/ 6972200 h 6972200"/>
              <a:gd name="connsiteX3" fmla="*/ 0 w 8031479"/>
              <a:gd name="connsiteY3" fmla="*/ 6972200 h 6972200"/>
              <a:gd name="connsiteX4" fmla="*/ 762001 w 8031479"/>
              <a:gd name="connsiteY4" fmla="*/ 4869080 h 6972200"/>
              <a:gd name="connsiteX5" fmla="*/ 2529840 w 80314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694426 w 9196065"/>
              <a:gd name="connsiteY0" fmla="*/ 3207920 h 6972200"/>
              <a:gd name="connsiteX1" fmla="*/ 9196065 w 9196065"/>
              <a:gd name="connsiteY1" fmla="*/ 114200 h 6972200"/>
              <a:gd name="connsiteX2" fmla="*/ 9196065 w 9196065"/>
              <a:gd name="connsiteY2" fmla="*/ 6972200 h 6972200"/>
              <a:gd name="connsiteX3" fmla="*/ 173986 w 9196065"/>
              <a:gd name="connsiteY3" fmla="*/ 6972200 h 6972200"/>
              <a:gd name="connsiteX4" fmla="*/ 3694426 w 9196065"/>
              <a:gd name="connsiteY4"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3520440 w 9022079"/>
              <a:gd name="connsiteY4" fmla="*/ 3207920 h 6972200"/>
              <a:gd name="connsiteX0" fmla="*/ 3520440 w 9022079"/>
              <a:gd name="connsiteY0" fmla="*/ 3227109 h 6991389"/>
              <a:gd name="connsiteX1" fmla="*/ 9022079 w 9022079"/>
              <a:gd name="connsiteY1" fmla="*/ 133389 h 6991389"/>
              <a:gd name="connsiteX2" fmla="*/ 9022079 w 9022079"/>
              <a:gd name="connsiteY2" fmla="*/ 6991389 h 6991389"/>
              <a:gd name="connsiteX3" fmla="*/ 0 w 9022079"/>
              <a:gd name="connsiteY3" fmla="*/ 6991389 h 6991389"/>
              <a:gd name="connsiteX4" fmla="*/ 3520440 w 9022079"/>
              <a:gd name="connsiteY4" fmla="*/ 3227109 h 6991389"/>
              <a:gd name="connsiteX0" fmla="*/ 3520440 w 9022079"/>
              <a:gd name="connsiteY0" fmla="*/ 3239868 h 7004148"/>
              <a:gd name="connsiteX1" fmla="*/ 9022079 w 9022079"/>
              <a:gd name="connsiteY1" fmla="*/ 146148 h 7004148"/>
              <a:gd name="connsiteX2" fmla="*/ 9022079 w 9022079"/>
              <a:gd name="connsiteY2" fmla="*/ 7004148 h 7004148"/>
              <a:gd name="connsiteX3" fmla="*/ 0 w 9022079"/>
              <a:gd name="connsiteY3" fmla="*/ 7004148 h 7004148"/>
              <a:gd name="connsiteX4" fmla="*/ 3520440 w 9022079"/>
              <a:gd name="connsiteY4" fmla="*/ 3239868 h 7004148"/>
              <a:gd name="connsiteX0" fmla="*/ 3708139 w 9209778"/>
              <a:gd name="connsiteY0" fmla="*/ 3198869 h 6963149"/>
              <a:gd name="connsiteX1" fmla="*/ 9209778 w 9209778"/>
              <a:gd name="connsiteY1" fmla="*/ 105149 h 6963149"/>
              <a:gd name="connsiteX2" fmla="*/ 9209778 w 9209778"/>
              <a:gd name="connsiteY2" fmla="*/ 6963149 h 6963149"/>
              <a:gd name="connsiteX3" fmla="*/ 187699 w 9209778"/>
              <a:gd name="connsiteY3" fmla="*/ 6963149 h 6963149"/>
              <a:gd name="connsiteX4" fmla="*/ 2610861 w 9209778"/>
              <a:gd name="connsiteY4" fmla="*/ 5241030 h 6963149"/>
              <a:gd name="connsiteX5" fmla="*/ 3708139 w 9209778"/>
              <a:gd name="connsiteY5" fmla="*/ 3198869 h 6963149"/>
              <a:gd name="connsiteX0" fmla="*/ 5201659 w 9209778"/>
              <a:gd name="connsiteY0" fmla="*/ 2830815 h 6976095"/>
              <a:gd name="connsiteX1" fmla="*/ 9209778 w 9209778"/>
              <a:gd name="connsiteY1" fmla="*/ 118095 h 6976095"/>
              <a:gd name="connsiteX2" fmla="*/ 9209778 w 9209778"/>
              <a:gd name="connsiteY2" fmla="*/ 6976095 h 6976095"/>
              <a:gd name="connsiteX3" fmla="*/ 187699 w 9209778"/>
              <a:gd name="connsiteY3" fmla="*/ 6976095 h 6976095"/>
              <a:gd name="connsiteX4" fmla="*/ 2610861 w 9209778"/>
              <a:gd name="connsiteY4" fmla="*/ 5253976 h 6976095"/>
              <a:gd name="connsiteX5" fmla="*/ 5201659 w 9209778"/>
              <a:gd name="connsiteY5" fmla="*/ 2830815 h 6976095"/>
              <a:gd name="connsiteX0" fmla="*/ 5811259 w 9209778"/>
              <a:gd name="connsiteY0" fmla="*/ 2178359 h 7009439"/>
              <a:gd name="connsiteX1" fmla="*/ 9209778 w 9209778"/>
              <a:gd name="connsiteY1" fmla="*/ 151439 h 7009439"/>
              <a:gd name="connsiteX2" fmla="*/ 9209778 w 9209778"/>
              <a:gd name="connsiteY2" fmla="*/ 7009439 h 7009439"/>
              <a:gd name="connsiteX3" fmla="*/ 187699 w 9209778"/>
              <a:gd name="connsiteY3" fmla="*/ 7009439 h 7009439"/>
              <a:gd name="connsiteX4" fmla="*/ 2610861 w 9209778"/>
              <a:gd name="connsiteY4" fmla="*/ 5287320 h 7009439"/>
              <a:gd name="connsiteX5" fmla="*/ 5811259 w 9209778"/>
              <a:gd name="connsiteY5" fmla="*/ 2178359 h 7009439"/>
              <a:gd name="connsiteX0" fmla="*/ 5845366 w 9243885"/>
              <a:gd name="connsiteY0" fmla="*/ 2175012 h 7006092"/>
              <a:gd name="connsiteX1" fmla="*/ 9243885 w 9243885"/>
              <a:gd name="connsiteY1" fmla="*/ 148092 h 7006092"/>
              <a:gd name="connsiteX2" fmla="*/ 9243885 w 9243885"/>
              <a:gd name="connsiteY2" fmla="*/ 7006092 h 7006092"/>
              <a:gd name="connsiteX3" fmla="*/ 221806 w 9243885"/>
              <a:gd name="connsiteY3" fmla="*/ 7006092 h 7006092"/>
              <a:gd name="connsiteX4" fmla="*/ 2111568 w 9243885"/>
              <a:gd name="connsiteY4" fmla="*/ 4933453 h 7006092"/>
              <a:gd name="connsiteX5" fmla="*/ 5845366 w 9243885"/>
              <a:gd name="connsiteY5" fmla="*/ 2175012 h 7006092"/>
              <a:gd name="connsiteX0" fmla="*/ 6010514 w 9409033"/>
              <a:gd name="connsiteY0" fmla="*/ 2178657 h 7009737"/>
              <a:gd name="connsiteX1" fmla="*/ 9409033 w 9409033"/>
              <a:gd name="connsiteY1" fmla="*/ 151737 h 7009737"/>
              <a:gd name="connsiteX2" fmla="*/ 9409033 w 9409033"/>
              <a:gd name="connsiteY2" fmla="*/ 7009737 h 7009737"/>
              <a:gd name="connsiteX3" fmla="*/ 386954 w 9409033"/>
              <a:gd name="connsiteY3" fmla="*/ 7009737 h 7009737"/>
              <a:gd name="connsiteX4" fmla="*/ 996556 w 9409033"/>
              <a:gd name="connsiteY4" fmla="*/ 5318098 h 7009737"/>
              <a:gd name="connsiteX5" fmla="*/ 6010514 w 9409033"/>
              <a:gd name="connsiteY5" fmla="*/ 2178657 h 7009737"/>
              <a:gd name="connsiteX0" fmla="*/ 5825476 w 9223995"/>
              <a:gd name="connsiteY0" fmla="*/ 2180617 h 7011697"/>
              <a:gd name="connsiteX1" fmla="*/ 9223995 w 9223995"/>
              <a:gd name="connsiteY1" fmla="*/ 153697 h 7011697"/>
              <a:gd name="connsiteX2" fmla="*/ 9223995 w 9223995"/>
              <a:gd name="connsiteY2" fmla="*/ 7011697 h 7011697"/>
              <a:gd name="connsiteX3" fmla="*/ 201916 w 9223995"/>
              <a:gd name="connsiteY3" fmla="*/ 7011697 h 7011697"/>
              <a:gd name="connsiteX4" fmla="*/ 2381238 w 9223995"/>
              <a:gd name="connsiteY4" fmla="*/ 5518178 h 7011697"/>
              <a:gd name="connsiteX5" fmla="*/ 5825476 w 9223995"/>
              <a:gd name="connsiteY5" fmla="*/ 2180617 h 7011697"/>
              <a:gd name="connsiteX0" fmla="*/ 5918537 w 9317056"/>
              <a:gd name="connsiteY0" fmla="*/ 2180617 h 7011697"/>
              <a:gd name="connsiteX1" fmla="*/ 9317056 w 9317056"/>
              <a:gd name="connsiteY1" fmla="*/ 153697 h 7011697"/>
              <a:gd name="connsiteX2" fmla="*/ 9317056 w 9317056"/>
              <a:gd name="connsiteY2" fmla="*/ 7011697 h 7011697"/>
              <a:gd name="connsiteX3" fmla="*/ 294977 w 9317056"/>
              <a:gd name="connsiteY3" fmla="*/ 7011697 h 7011697"/>
              <a:gd name="connsiteX4" fmla="*/ 2474299 w 9317056"/>
              <a:gd name="connsiteY4" fmla="*/ 5518178 h 7011697"/>
              <a:gd name="connsiteX5" fmla="*/ 5918537 w 9317056"/>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55030 h 6986110"/>
              <a:gd name="connsiteX1" fmla="*/ 9297458 w 9297458"/>
              <a:gd name="connsiteY1" fmla="*/ 128110 h 6986110"/>
              <a:gd name="connsiteX2" fmla="*/ 9297458 w 9297458"/>
              <a:gd name="connsiteY2" fmla="*/ 6986110 h 6986110"/>
              <a:gd name="connsiteX3" fmla="*/ 275379 w 9297458"/>
              <a:gd name="connsiteY3" fmla="*/ 6986110 h 6986110"/>
              <a:gd name="connsiteX4" fmla="*/ 2454701 w 9297458"/>
              <a:gd name="connsiteY4" fmla="*/ 5492591 h 6986110"/>
              <a:gd name="connsiteX5" fmla="*/ 5898939 w 9297458"/>
              <a:gd name="connsiteY5" fmla="*/ 2155030 h 6986110"/>
              <a:gd name="connsiteX0" fmla="*/ 5952660 w 9351179"/>
              <a:gd name="connsiteY0" fmla="*/ 2155030 h 6986110"/>
              <a:gd name="connsiteX1" fmla="*/ 9351179 w 9351179"/>
              <a:gd name="connsiteY1" fmla="*/ 128110 h 6986110"/>
              <a:gd name="connsiteX2" fmla="*/ 9351179 w 9351179"/>
              <a:gd name="connsiteY2" fmla="*/ 6986110 h 6986110"/>
              <a:gd name="connsiteX3" fmla="*/ 329100 w 9351179"/>
              <a:gd name="connsiteY3" fmla="*/ 6986110 h 6986110"/>
              <a:gd name="connsiteX4" fmla="*/ 2508422 w 9351179"/>
              <a:gd name="connsiteY4" fmla="*/ 5492591 h 6986110"/>
              <a:gd name="connsiteX5" fmla="*/ 5952660 w 9351179"/>
              <a:gd name="connsiteY5" fmla="*/ 2155030 h 6986110"/>
              <a:gd name="connsiteX0" fmla="*/ 5623560 w 9022079"/>
              <a:gd name="connsiteY0" fmla="*/ 2155030 h 6986110"/>
              <a:gd name="connsiteX1" fmla="*/ 9022079 w 9022079"/>
              <a:gd name="connsiteY1" fmla="*/ 128110 h 6986110"/>
              <a:gd name="connsiteX2" fmla="*/ 9022079 w 9022079"/>
              <a:gd name="connsiteY2" fmla="*/ 6986110 h 6986110"/>
              <a:gd name="connsiteX3" fmla="*/ 0 w 9022079"/>
              <a:gd name="connsiteY3" fmla="*/ 6986110 h 6986110"/>
              <a:gd name="connsiteX4" fmla="*/ 2179322 w 9022079"/>
              <a:gd name="connsiteY4" fmla="*/ 5492591 h 6986110"/>
              <a:gd name="connsiteX5" fmla="*/ 5623560 w 9022079"/>
              <a:gd name="connsiteY5" fmla="*/ 2155030 h 6986110"/>
              <a:gd name="connsiteX0" fmla="*/ 5623560 w 9022079"/>
              <a:gd name="connsiteY0" fmla="*/ 2026920 h 6858000"/>
              <a:gd name="connsiteX1" fmla="*/ 9022079 w 9022079"/>
              <a:gd name="connsiteY1" fmla="*/ 0 h 6858000"/>
              <a:gd name="connsiteX2" fmla="*/ 9022079 w 9022079"/>
              <a:gd name="connsiteY2" fmla="*/ 6858000 h 6858000"/>
              <a:gd name="connsiteX3" fmla="*/ 0 w 9022079"/>
              <a:gd name="connsiteY3" fmla="*/ 6858000 h 6858000"/>
              <a:gd name="connsiteX4" fmla="*/ 2179322 w 9022079"/>
              <a:gd name="connsiteY4" fmla="*/ 5364481 h 6858000"/>
              <a:gd name="connsiteX5" fmla="*/ 5623560 w 9022079"/>
              <a:gd name="connsiteY5" fmla="*/ 2026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2079" h="6858000">
                <a:moveTo>
                  <a:pt x="5623560" y="2026920"/>
                </a:moveTo>
                <a:cubicBezTo>
                  <a:pt x="7465060" y="1635760"/>
                  <a:pt x="7327899" y="38100"/>
                  <a:pt x="9022079" y="0"/>
                </a:cubicBezTo>
                <a:lnTo>
                  <a:pt x="9022079" y="6858000"/>
                </a:lnTo>
                <a:lnTo>
                  <a:pt x="0" y="6858000"/>
                </a:lnTo>
                <a:cubicBezTo>
                  <a:pt x="17780" y="6319520"/>
                  <a:pt x="952502" y="5610861"/>
                  <a:pt x="2179322" y="5364481"/>
                </a:cubicBezTo>
                <a:cubicBezTo>
                  <a:pt x="3406142" y="5118101"/>
                  <a:pt x="3782060" y="2418080"/>
                  <a:pt x="5623560" y="2026920"/>
                </a:cubicBezTo>
                <a:close/>
              </a:path>
            </a:pathLst>
          </a:custGeom>
          <a:solidFill>
            <a:srgbClr val="F15729">
              <a:alpha val="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18663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E99014-2B64-E44B-CA25-5E392D81D2D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F6342CB8-A971-8400-EDBD-FD31972226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F33EAEB1-692B-EB33-B625-9FBFCBB2F329}"/>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D76723AC-3892-AAF1-A5D3-E4D3BADAF52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531086-5E82-370B-552D-EB1D56515E4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3148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9F6F2E-6613-8F57-58E5-07B406C7EDA1}"/>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066EB1A-2F9E-5D59-8D45-083AA375A305}"/>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66C4A13D-5136-619D-6A47-C12CE9FBA504}"/>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ACBB7D9-43FD-D7CB-A4FC-DEC0B2A2892F}"/>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6" name="Élőláb helye 5">
            <a:extLst>
              <a:ext uri="{FF2B5EF4-FFF2-40B4-BE49-F238E27FC236}">
                <a16:creationId xmlns:a16="http://schemas.microsoft.com/office/drawing/2014/main" id="{CF2462AC-00E3-58DB-2B01-6174DD001C9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52FF37A-1505-D94D-50E9-7F6A934C7F73}"/>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16269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46E73B8-36D9-0E43-E6EA-E4B40C105363}"/>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C760D29C-E5AD-C1CC-5162-BB3945DE18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0AE25ABC-BD02-07BA-24B6-EE29B7C4A8C1}"/>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1ACAC46-CC0A-066C-28D5-F4C6C8458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2CBFB0B-8242-F209-80B7-3732CE2B753F}"/>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597E2C4-0206-5199-DAEA-A4EADC8534D5}"/>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8" name="Élőláb helye 7">
            <a:extLst>
              <a:ext uri="{FF2B5EF4-FFF2-40B4-BE49-F238E27FC236}">
                <a16:creationId xmlns:a16="http://schemas.microsoft.com/office/drawing/2014/main" id="{CF7E1118-8E29-36BA-9CB1-2C6D25127D7A}"/>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8FF96834-95CC-153C-1389-8982595D8DD5}"/>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181088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4470335-9D71-C2C8-43BC-36F8A62A695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5D91C936-9EC7-FAEE-68E0-01CB50B45666}"/>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4" name="Élőláb helye 3">
            <a:extLst>
              <a:ext uri="{FF2B5EF4-FFF2-40B4-BE49-F238E27FC236}">
                <a16:creationId xmlns:a16="http://schemas.microsoft.com/office/drawing/2014/main" id="{12B9F1AF-C3B8-97AA-26BF-D44C736A7F0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BC0FA15D-43EF-A5C3-22C2-D18F724B3982}"/>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0938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5CBF8A7-097F-EE91-E48F-513D50DFD4DC}"/>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3" name="Élőláb helye 2">
            <a:extLst>
              <a:ext uri="{FF2B5EF4-FFF2-40B4-BE49-F238E27FC236}">
                <a16:creationId xmlns:a16="http://schemas.microsoft.com/office/drawing/2014/main" id="{8A880432-3576-5D7E-8121-BA4A931C649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0675D873-358C-16D5-848D-3527673D72DE}"/>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91063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2F04710-285F-F054-E031-611F0CBB719C}"/>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E9175151-2B02-1F6E-2FE1-41F4F7A2A0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03EEC2B9-0201-DB05-2225-E3369D149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8513AF62-70E1-10C9-91E6-4BB9C8478F4B}"/>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6" name="Élőláb helye 5">
            <a:extLst>
              <a:ext uri="{FF2B5EF4-FFF2-40B4-BE49-F238E27FC236}">
                <a16:creationId xmlns:a16="http://schemas.microsoft.com/office/drawing/2014/main" id="{34A1B5F3-4E92-1F07-8E4D-5D152A9D3BD1}"/>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9458F4E-4897-45B0-2D7E-9104B1A2B526}"/>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582670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0D44BDD-88A7-30C8-A662-B05D1127A16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F942FBC7-91EA-9AE5-F256-988D4D1BF2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B4D7F15A-EF0F-9648-9280-7D62BB417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A0A9B8F-FD03-E47A-3FB3-85D40CA3F83F}"/>
              </a:ext>
            </a:extLst>
          </p:cNvPr>
          <p:cNvSpPr>
            <a:spLocks noGrp="1"/>
          </p:cNvSpPr>
          <p:nvPr>
            <p:ph type="dt" sz="half" idx="10"/>
          </p:nvPr>
        </p:nvSpPr>
        <p:spPr/>
        <p:txBody>
          <a:bodyPr/>
          <a:lstStyle/>
          <a:p>
            <a:fld id="{A9D42F94-EB1E-477C-9179-4AA68FA94F39}" type="datetimeFigureOut">
              <a:rPr lang="hu-HU" smtClean="0"/>
              <a:t>2023. 04. 26.</a:t>
            </a:fld>
            <a:endParaRPr lang="hu-HU"/>
          </a:p>
        </p:txBody>
      </p:sp>
      <p:sp>
        <p:nvSpPr>
          <p:cNvPr id="6" name="Élőláb helye 5">
            <a:extLst>
              <a:ext uri="{FF2B5EF4-FFF2-40B4-BE49-F238E27FC236}">
                <a16:creationId xmlns:a16="http://schemas.microsoft.com/office/drawing/2014/main" id="{EEE7ECF0-3A0E-350D-A355-B9193C718BF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C5E367D-3349-8454-9BF1-A2F75105869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83022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3F6"/>
        </a:solidFill>
        <a:effectLst/>
      </p:bgPr>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B707B19E-7CA8-0588-A135-9310F2FFE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hu-HU"/>
              <a:t>Mintacím szerkesztése</a:t>
            </a:r>
          </a:p>
        </p:txBody>
      </p:sp>
      <p:sp>
        <p:nvSpPr>
          <p:cNvPr id="3" name="Szöveg helye 2">
            <a:extLst>
              <a:ext uri="{FF2B5EF4-FFF2-40B4-BE49-F238E27FC236}">
                <a16:creationId xmlns:a16="http://schemas.microsoft.com/office/drawing/2014/main" id="{B4559957-8CB3-D04F-9B69-0A4E0CFC22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6A2C10B-93CF-8359-817A-7352725DBB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D42F94-EB1E-477C-9179-4AA68FA94F39}" type="datetimeFigureOut">
              <a:rPr lang="hu-HU" smtClean="0"/>
              <a:t>2023. 04. 26.</a:t>
            </a:fld>
            <a:endParaRPr lang="hu-HU"/>
          </a:p>
        </p:txBody>
      </p:sp>
      <p:sp>
        <p:nvSpPr>
          <p:cNvPr id="5" name="Élőláb helye 4">
            <a:extLst>
              <a:ext uri="{FF2B5EF4-FFF2-40B4-BE49-F238E27FC236}">
                <a16:creationId xmlns:a16="http://schemas.microsoft.com/office/drawing/2014/main" id="{F41FAFFF-A349-F21E-E630-DC45DA7EB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6E5CCFB4-71C8-71CA-FCED-568A509B0B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14006-9428-48B1-A0DB-B213095534B8}" type="slidenum">
              <a:rPr lang="hu-HU" smtClean="0"/>
              <a:t>‹#›</a:t>
            </a:fld>
            <a:endParaRPr lang="hu-HU"/>
          </a:p>
        </p:txBody>
      </p:sp>
    </p:spTree>
    <p:extLst>
      <p:ext uri="{BB962C8B-B14F-4D97-AF65-F5344CB8AC3E}">
        <p14:creationId xmlns:p14="http://schemas.microsoft.com/office/powerpoint/2010/main" val="2184506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hu-HU" sz="36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hu-HU" sz="32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hu-HU" sz="28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hu-HU" sz="24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3.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ump.live/" TargetMode="External"/><Relationship Id="rId2" Type="http://schemas.openxmlformats.org/officeDocument/2006/relationships/hyperlink" Target="https://api.gump.live/" TargetMode="Externa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92AF203-2CF8-4152-C538-BFDD259D8FB7}"/>
              </a:ext>
            </a:extLst>
          </p:cNvPr>
          <p:cNvSpPr>
            <a:spLocks noGrp="1"/>
          </p:cNvSpPr>
          <p:nvPr>
            <p:ph type="ctrTitle"/>
          </p:nvPr>
        </p:nvSpPr>
        <p:spPr/>
        <p:txBody>
          <a:bodyPr/>
          <a:lstStyle/>
          <a:p>
            <a:r>
              <a:rPr lang="hu-HU" err="1"/>
              <a:t>Gump</a:t>
            </a:r>
            <a:endParaRPr lang="hu-HU"/>
          </a:p>
        </p:txBody>
      </p:sp>
      <p:sp>
        <p:nvSpPr>
          <p:cNvPr id="3" name="Alcím 2">
            <a:extLst>
              <a:ext uri="{FF2B5EF4-FFF2-40B4-BE49-F238E27FC236}">
                <a16:creationId xmlns:a16="http://schemas.microsoft.com/office/drawing/2014/main" id="{CF35B469-451B-433F-33BE-65B37BBDBD69}"/>
              </a:ext>
            </a:extLst>
          </p:cNvPr>
          <p:cNvSpPr>
            <a:spLocks noGrp="1"/>
          </p:cNvSpPr>
          <p:nvPr>
            <p:ph type="subTitle" idx="1"/>
          </p:nvPr>
        </p:nvSpPr>
        <p:spPr/>
        <p:txBody>
          <a:bodyPr/>
          <a:lstStyle/>
          <a:p>
            <a:r>
              <a:rPr lang="hu-HU" err="1"/>
              <a:t>Modular</a:t>
            </a:r>
            <a:r>
              <a:rPr lang="hu-HU"/>
              <a:t> Recipe </a:t>
            </a:r>
            <a:r>
              <a:rPr lang="hu-HU" err="1"/>
              <a:t>Sharing</a:t>
            </a:r>
            <a:r>
              <a:rPr lang="hu-HU"/>
              <a:t> App</a:t>
            </a:r>
          </a:p>
        </p:txBody>
      </p:sp>
      <p:sp>
        <p:nvSpPr>
          <p:cNvPr id="4" name="Szövegdoboz 3">
            <a:extLst>
              <a:ext uri="{FF2B5EF4-FFF2-40B4-BE49-F238E27FC236}">
                <a16:creationId xmlns:a16="http://schemas.microsoft.com/office/drawing/2014/main" id="{83B82A12-0D08-9980-CD23-EEA99C20F497}"/>
              </a:ext>
            </a:extLst>
          </p:cNvPr>
          <p:cNvSpPr txBox="1"/>
          <p:nvPr/>
        </p:nvSpPr>
        <p:spPr>
          <a:xfrm>
            <a:off x="206101" y="5772344"/>
            <a:ext cx="4282440" cy="923330"/>
          </a:xfrm>
          <a:prstGeom prst="rect">
            <a:avLst/>
          </a:prstGeom>
          <a:noFill/>
        </p:spPr>
        <p:txBody>
          <a:bodyPr wrap="square" rtlCol="0">
            <a:spAutoFit/>
          </a:bodyPr>
          <a:lstStyle/>
          <a:p>
            <a:pPr defTabSz="1165225"/>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Made</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by</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Csepi Szilveszter</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Hegyi Áron Ferenc</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Menyhárt Attila</a:t>
            </a:r>
          </a:p>
        </p:txBody>
      </p:sp>
      <p:sp>
        <p:nvSpPr>
          <p:cNvPr id="5" name="Szabadkézi sokszög: alakzat 4">
            <a:extLst>
              <a:ext uri="{FF2B5EF4-FFF2-40B4-BE49-F238E27FC236}">
                <a16:creationId xmlns:a16="http://schemas.microsoft.com/office/drawing/2014/main" id="{5982CFB0-70B2-06EA-3D9E-0DC68B0AD9A6}"/>
              </a:ext>
            </a:extLst>
          </p:cNvPr>
          <p:cNvSpPr/>
          <p:nvPr/>
        </p:nvSpPr>
        <p:spPr>
          <a:xfrm>
            <a:off x="8567646" y="3797832"/>
            <a:ext cx="3624355" cy="3060168"/>
          </a:xfrm>
          <a:custGeom>
            <a:avLst/>
            <a:gdLst>
              <a:gd name="connsiteX0" fmla="*/ 3624355 w 3624355"/>
              <a:gd name="connsiteY0" fmla="*/ 0 h 3060168"/>
              <a:gd name="connsiteX1" fmla="*/ 3624355 w 3624355"/>
              <a:gd name="connsiteY1" fmla="*/ 3060168 h 3060168"/>
              <a:gd name="connsiteX2" fmla="*/ 0 w 3624355"/>
              <a:gd name="connsiteY2" fmla="*/ 3060168 h 3060168"/>
              <a:gd name="connsiteX3" fmla="*/ 0 w 3624355"/>
              <a:gd name="connsiteY3" fmla="*/ 3060167 h 3060168"/>
              <a:gd name="connsiteX4" fmla="*/ 3624355 w 3624355"/>
              <a:gd name="connsiteY4" fmla="*/ 0 h 306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355" h="3060168">
                <a:moveTo>
                  <a:pt x="3624355" y="0"/>
                </a:moveTo>
                <a:lnTo>
                  <a:pt x="3624355" y="3060168"/>
                </a:lnTo>
                <a:lnTo>
                  <a:pt x="0" y="3060168"/>
                </a:lnTo>
                <a:lnTo>
                  <a:pt x="0" y="3060167"/>
                </a:lnTo>
                <a:cubicBezTo>
                  <a:pt x="0" y="1370083"/>
                  <a:pt x="1622679" y="0"/>
                  <a:pt x="3624355" y="0"/>
                </a:cubicBezTo>
                <a:close/>
              </a:path>
            </a:pathLst>
          </a:custGeom>
          <a:solidFill>
            <a:srgbClr val="D12C5F"/>
          </a:solidFill>
          <a:ln>
            <a:noFill/>
          </a:ln>
          <a:effectLst>
            <a:outerShdw blurRad="63500" sx="102000" sy="102000" algn="ctr" rotWithShape="0">
              <a:srgbClr val="D12C5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solidFill>
                <a:srgbClr val="F15729"/>
              </a:solidFill>
              <a:effectLst>
                <a:outerShdw blurRad="50800" dist="50800" dir="5400000" algn="ctr" rotWithShape="0">
                  <a:srgbClr val="D12C5F"/>
                </a:outerShdw>
              </a:effectLst>
            </a:endParaRPr>
          </a:p>
        </p:txBody>
      </p:sp>
      <p:pic>
        <p:nvPicPr>
          <p:cNvPr id="6" name="Kép 5">
            <a:extLst>
              <a:ext uri="{FF2B5EF4-FFF2-40B4-BE49-F238E27FC236}">
                <a16:creationId xmlns:a16="http://schemas.microsoft.com/office/drawing/2014/main" id="{71EEC486-87CA-B122-2B22-32396F809B7C}"/>
              </a:ext>
            </a:extLst>
          </p:cNvPr>
          <p:cNvPicPr>
            <a:picLocks noChangeAspect="1"/>
          </p:cNvPicPr>
          <p:nvPr/>
        </p:nvPicPr>
        <p:blipFill>
          <a:blip r:embed="rId3"/>
          <a:stretch>
            <a:fillRect/>
          </a:stretch>
        </p:blipFill>
        <p:spPr>
          <a:xfrm>
            <a:off x="9782176" y="4668754"/>
            <a:ext cx="2203723" cy="20269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40993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AA1946-4072-89A8-00F9-446DDBDC70F6}"/>
              </a:ext>
            </a:extLst>
          </p:cNvPr>
          <p:cNvSpPr>
            <a:spLocks noGrp="1"/>
          </p:cNvSpPr>
          <p:nvPr>
            <p:ph type="title"/>
          </p:nvPr>
        </p:nvSpPr>
        <p:spPr/>
        <p:txBody>
          <a:bodyPr/>
          <a:lstStyle/>
          <a:p>
            <a:r>
              <a:rPr lang="hu-HU" err="1"/>
              <a:t>Roadmap</a:t>
            </a:r>
            <a:endParaRPr lang="hu-HU"/>
          </a:p>
        </p:txBody>
      </p:sp>
      <p:pic>
        <p:nvPicPr>
          <p:cNvPr id="3" name="Picture 4">
            <a:extLst>
              <a:ext uri="{FF2B5EF4-FFF2-40B4-BE49-F238E27FC236}">
                <a16:creationId xmlns:a16="http://schemas.microsoft.com/office/drawing/2014/main" id="{1360B320-93B2-96D8-43A6-1F7FFD1A3C6A}"/>
              </a:ext>
            </a:extLst>
          </p:cNvPr>
          <p:cNvPicPr>
            <a:picLocks noChangeAspect="1"/>
          </p:cNvPicPr>
          <p:nvPr/>
        </p:nvPicPr>
        <p:blipFill>
          <a:blip r:embed="rId3"/>
          <a:stretch>
            <a:fillRect/>
          </a:stretch>
        </p:blipFill>
        <p:spPr>
          <a:xfrm>
            <a:off x="3349" y="1825037"/>
            <a:ext cx="7729540" cy="5033162"/>
          </a:xfrm>
          <a:prstGeom prst="rect">
            <a:avLst/>
          </a:prstGeom>
        </p:spPr>
      </p:pic>
      <p:pic>
        <p:nvPicPr>
          <p:cNvPr id="4" name="Kép 3">
            <a:extLst>
              <a:ext uri="{FF2B5EF4-FFF2-40B4-BE49-F238E27FC236}">
                <a16:creationId xmlns:a16="http://schemas.microsoft.com/office/drawing/2014/main" id="{A50A2CBF-6555-46BD-6150-F3B7BC46848F}"/>
              </a:ext>
            </a:extLst>
          </p:cNvPr>
          <p:cNvPicPr>
            <a:picLocks noChangeAspect="1"/>
          </p:cNvPicPr>
          <p:nvPr/>
        </p:nvPicPr>
        <p:blipFill rotWithShape="1">
          <a:blip r:embed="rId4"/>
          <a:srcRect t="-591" r="24102" b="433"/>
          <a:stretch/>
        </p:blipFill>
        <p:spPr>
          <a:xfrm>
            <a:off x="4731926" y="-38996"/>
            <a:ext cx="7464590" cy="504030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73937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C693ACC-D546-236E-4E47-9C4441A0F384}"/>
              </a:ext>
            </a:extLst>
          </p:cNvPr>
          <p:cNvSpPr>
            <a:spLocks noGrp="1"/>
          </p:cNvSpPr>
          <p:nvPr>
            <p:ph type="title"/>
          </p:nvPr>
        </p:nvSpPr>
        <p:spPr/>
        <p:txBody>
          <a:bodyPr/>
          <a:lstStyle/>
          <a:p>
            <a:r>
              <a:rPr lang="hu-HU" err="1"/>
              <a:t>Milestone</a:t>
            </a:r>
            <a:endParaRPr lang="hu-HU"/>
          </a:p>
        </p:txBody>
      </p:sp>
      <p:pic>
        <p:nvPicPr>
          <p:cNvPr id="5" name="Kép 4">
            <a:extLst>
              <a:ext uri="{FF2B5EF4-FFF2-40B4-BE49-F238E27FC236}">
                <a16:creationId xmlns:a16="http://schemas.microsoft.com/office/drawing/2014/main" id="{01E907C3-F837-1B7B-D065-EF4E02F29E83}"/>
              </a:ext>
            </a:extLst>
          </p:cNvPr>
          <p:cNvPicPr>
            <a:picLocks noChangeAspect="1"/>
          </p:cNvPicPr>
          <p:nvPr/>
        </p:nvPicPr>
        <p:blipFill>
          <a:blip r:embed="rId3"/>
          <a:stretch>
            <a:fillRect/>
          </a:stretch>
        </p:blipFill>
        <p:spPr>
          <a:xfrm>
            <a:off x="0" y="2073215"/>
            <a:ext cx="12192000" cy="478478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346160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A2CC392-A8A7-1A40-6CC8-431D22A6D470}"/>
              </a:ext>
            </a:extLst>
          </p:cNvPr>
          <p:cNvSpPr>
            <a:spLocks noGrp="1"/>
          </p:cNvSpPr>
          <p:nvPr>
            <p:ph type="title"/>
          </p:nvPr>
        </p:nvSpPr>
        <p:spPr/>
        <p:txBody>
          <a:bodyPr/>
          <a:lstStyle/>
          <a:p>
            <a:r>
              <a:rPr lang="hu-HU"/>
              <a:t>Technologies</a:t>
            </a:r>
          </a:p>
        </p:txBody>
      </p:sp>
      <p:sp>
        <p:nvSpPr>
          <p:cNvPr id="6" name="Szövegdoboz 5">
            <a:extLst>
              <a:ext uri="{FF2B5EF4-FFF2-40B4-BE49-F238E27FC236}">
                <a16:creationId xmlns:a16="http://schemas.microsoft.com/office/drawing/2014/main" id="{30F6D339-C611-CCEB-27B1-D41A13F40DE1}"/>
              </a:ext>
            </a:extLst>
          </p:cNvPr>
          <p:cNvSpPr txBox="1"/>
          <p:nvPr/>
        </p:nvSpPr>
        <p:spPr>
          <a:xfrm>
            <a:off x="838199" y="1796087"/>
            <a:ext cx="3600000" cy="1200329"/>
          </a:xfrm>
          <a:prstGeom prst="rect">
            <a:avLst/>
          </a:prstGeom>
          <a:noFill/>
        </p:spPr>
        <p:txBody>
          <a:bodyPr wrap="square" rtlCol="0">
            <a:spAutoFit/>
          </a:bodyPr>
          <a:lstStyle/>
          <a:p>
            <a:r>
              <a:rPr lang="hu-HU" sz="40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Database</a:t>
            </a:r>
            <a:endPar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MongoDB</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6</a:t>
            </a:r>
          </a:p>
        </p:txBody>
      </p:sp>
      <p:sp>
        <p:nvSpPr>
          <p:cNvPr id="7" name="Szövegdoboz 6">
            <a:extLst>
              <a:ext uri="{FF2B5EF4-FFF2-40B4-BE49-F238E27FC236}">
                <a16:creationId xmlns:a16="http://schemas.microsoft.com/office/drawing/2014/main" id="{91FECAE4-1A54-5EC0-0DEC-E3BCFFD9A37D}"/>
              </a:ext>
            </a:extLst>
          </p:cNvPr>
          <p:cNvSpPr txBox="1"/>
          <p:nvPr/>
        </p:nvSpPr>
        <p:spPr>
          <a:xfrm>
            <a:off x="838200" y="3247711"/>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Backend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ASP.NET </a:t>
            </a:r>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Core</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7.0</a:t>
            </a:r>
          </a:p>
        </p:txBody>
      </p:sp>
      <p:sp>
        <p:nvSpPr>
          <p:cNvPr id="8" name="Szövegdoboz 7">
            <a:extLst>
              <a:ext uri="{FF2B5EF4-FFF2-40B4-BE49-F238E27FC236}">
                <a16:creationId xmlns:a16="http://schemas.microsoft.com/office/drawing/2014/main" id="{605ECCA8-BC22-704D-DEF0-6DB30BBE8D31}"/>
              </a:ext>
            </a:extLst>
          </p:cNvPr>
          <p:cNvSpPr txBox="1"/>
          <p:nvPr/>
        </p:nvSpPr>
        <p:spPr>
          <a:xfrm>
            <a:off x="838200" y="4699336"/>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Frontend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Nuxt.js 3</a:t>
            </a:r>
          </a:p>
        </p:txBody>
      </p:sp>
      <p:pic>
        <p:nvPicPr>
          <p:cNvPr id="9" name="Ábra 8">
            <a:extLst>
              <a:ext uri="{FF2B5EF4-FFF2-40B4-BE49-F238E27FC236}">
                <a16:creationId xmlns:a16="http://schemas.microsoft.com/office/drawing/2014/main" id="{BBCA2858-B313-6F2D-A46C-E1E3D30135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7522" y="3527024"/>
            <a:ext cx="5146358" cy="3330976"/>
          </a:xfrm>
          <a:prstGeom prst="rect">
            <a:avLst/>
          </a:prstGeom>
        </p:spPr>
      </p:pic>
      <p:pic>
        <p:nvPicPr>
          <p:cNvPr id="10242" name="Picture 2">
            <a:extLst>
              <a:ext uri="{FF2B5EF4-FFF2-40B4-BE49-F238E27FC236}">
                <a16:creationId xmlns:a16="http://schemas.microsoft.com/office/drawing/2014/main" id="{7AD115E4-AE57-01AE-8D01-F1B4417BC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859" y="2342673"/>
            <a:ext cx="2816527" cy="759142"/>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The Code Blogger - Asp .Net Core – 6 Lesser Known Facts">
            <a:extLst>
              <a:ext uri="{FF2B5EF4-FFF2-40B4-BE49-F238E27FC236}">
                <a16:creationId xmlns:a16="http://schemas.microsoft.com/office/drawing/2014/main" id="{E7332CFE-A18F-FC7E-EF36-D8C0246E5B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7119" y="3648401"/>
            <a:ext cx="934006" cy="927036"/>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7E0786E8-85DC-5096-6A08-9E4808B57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8291" y="5299500"/>
            <a:ext cx="1871662" cy="45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29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38200" y="365125"/>
            <a:ext cx="3748518" cy="1325563"/>
          </a:xfrm>
        </p:spPr>
        <p:txBody>
          <a:bodyPr/>
          <a:lstStyle/>
          <a:p>
            <a:r>
              <a:rPr lang="hu-HU" err="1"/>
              <a:t>Softwares</a:t>
            </a:r>
            <a:endParaRPr lang="hu-HU"/>
          </a:p>
        </p:txBody>
      </p:sp>
      <p:pic>
        <p:nvPicPr>
          <p:cNvPr id="12290" name="Picture 2">
            <a:extLst>
              <a:ext uri="{FF2B5EF4-FFF2-40B4-BE49-F238E27FC236}">
                <a16:creationId xmlns:a16="http://schemas.microsoft.com/office/drawing/2014/main" id="{83CDB444-40E0-153A-2316-2007D76F7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508" y="1764822"/>
            <a:ext cx="2503604" cy="250360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35ED113A-18B5-9DA4-0804-3EDFB7E5A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916" y="1630686"/>
            <a:ext cx="1372179" cy="1372179"/>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GitHub Copilot Tips and Tricks | Designer.tips">
            <a:extLst>
              <a:ext uri="{FF2B5EF4-FFF2-40B4-BE49-F238E27FC236}">
                <a16:creationId xmlns:a16="http://schemas.microsoft.com/office/drawing/2014/main" id="{5C98F713-C775-99EC-D5FB-F4D3AD1C8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7034" y="4734577"/>
            <a:ext cx="1807281" cy="1807281"/>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a:extLst>
              <a:ext uri="{FF2B5EF4-FFF2-40B4-BE49-F238E27FC236}">
                <a16:creationId xmlns:a16="http://schemas.microsoft.com/office/drawing/2014/main" id="{2CC06340-FB27-EC7B-1735-7215676676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74" y="3001010"/>
            <a:ext cx="1196466" cy="1794076"/>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Codacy Logo PNG Vector (SVG) Free Download">
            <a:extLst>
              <a:ext uri="{FF2B5EF4-FFF2-40B4-BE49-F238E27FC236}">
                <a16:creationId xmlns:a16="http://schemas.microsoft.com/office/drawing/2014/main" id="{A8E6F4C3-05E8-5D4C-808A-8FF5D183B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0234" y="2105297"/>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ess and Media Resources - Docker">
            <a:extLst>
              <a:ext uri="{FF2B5EF4-FFF2-40B4-BE49-F238E27FC236}">
                <a16:creationId xmlns:a16="http://schemas.microsoft.com/office/drawing/2014/main" id="{09DE4299-4C69-D121-F54A-9D29B5089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2237" y="223241"/>
            <a:ext cx="1645271" cy="141778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Let's Encrypt Logo PNG Vector (SVG) Free Download">
            <a:extLst>
              <a:ext uri="{FF2B5EF4-FFF2-40B4-BE49-F238E27FC236}">
                <a16:creationId xmlns:a16="http://schemas.microsoft.com/office/drawing/2014/main" id="{67ED5489-34C5-A205-4C5F-A0F92EA782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3867" y="365125"/>
            <a:ext cx="1942517" cy="1508688"/>
          </a:xfrm>
          <a:prstGeom prst="rect">
            <a:avLst/>
          </a:prstGeom>
          <a:noFill/>
          <a:extLst>
            <a:ext uri="{909E8E84-426E-40DD-AFC4-6F175D3DCCD1}">
              <a14:hiddenFill xmlns:a14="http://schemas.microsoft.com/office/drawing/2010/main">
                <a:solidFill>
                  <a:srgbClr val="FFFFFF"/>
                </a:solidFill>
              </a14:hiddenFill>
            </a:ext>
          </a:extLst>
        </p:spPr>
      </p:pic>
      <p:pic>
        <p:nvPicPr>
          <p:cNvPr id="12314" name="Picture 26" descr="Name.com Reviews (Apr 2023): &quot;A Good or Bad Web Host?&quot;">
            <a:extLst>
              <a:ext uri="{FF2B5EF4-FFF2-40B4-BE49-F238E27FC236}">
                <a16:creationId xmlns:a16="http://schemas.microsoft.com/office/drawing/2014/main" id="{298F3BBC-F270-54FD-5DD8-8E00D7144A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0974" y="3542977"/>
            <a:ext cx="3800704"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6" name="Picture 28" descr="Capacitor Logo PNG Vector (SVG) Free Download">
            <a:extLst>
              <a:ext uri="{FF2B5EF4-FFF2-40B4-BE49-F238E27FC236}">
                <a16:creationId xmlns:a16="http://schemas.microsoft.com/office/drawing/2014/main" id="{4C76D55A-11D6-C619-FF40-5A306F0F6B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86243" y="4906246"/>
            <a:ext cx="1462520" cy="1462520"/>
          </a:xfrm>
          <a:prstGeom prst="rect">
            <a:avLst/>
          </a:prstGeom>
          <a:noFill/>
          <a:extLst>
            <a:ext uri="{909E8E84-426E-40DD-AFC4-6F175D3DCCD1}">
              <a14:hiddenFill xmlns:a14="http://schemas.microsoft.com/office/drawing/2010/main">
                <a:solidFill>
                  <a:srgbClr val="FFFFFF"/>
                </a:solidFill>
              </a14:hiddenFill>
            </a:ext>
          </a:extLst>
        </p:spPr>
      </p:pic>
      <p:pic>
        <p:nvPicPr>
          <p:cNvPr id="12320" name="Picture 32" descr="Nginx logo">
            <a:extLst>
              <a:ext uri="{FF2B5EF4-FFF2-40B4-BE49-F238E27FC236}">
                <a16:creationId xmlns:a16="http://schemas.microsoft.com/office/drawing/2014/main" id="{8162561C-126B-F468-3481-819F2E948C2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078" t="20268" r="32224" b="20016"/>
          <a:stretch/>
        </p:blipFill>
        <p:spPr bwMode="auto">
          <a:xfrm>
            <a:off x="10644332" y="2435336"/>
            <a:ext cx="987346" cy="1135057"/>
          </a:xfrm>
          <a:prstGeom prst="rect">
            <a:avLst/>
          </a:prstGeom>
          <a:noFill/>
          <a:extLst>
            <a:ext uri="{909E8E84-426E-40DD-AFC4-6F175D3DCCD1}">
              <a14:hiddenFill xmlns:a14="http://schemas.microsoft.com/office/drawing/2010/main">
                <a:solidFill>
                  <a:srgbClr val="FFFFFF"/>
                </a:solidFill>
              </a14:hiddenFill>
            </a:ext>
          </a:extLst>
        </p:spPr>
      </p:pic>
      <p:pic>
        <p:nvPicPr>
          <p:cNvPr id="12322" name="Picture 34" descr="Dependabot · GitHub">
            <a:extLst>
              <a:ext uri="{FF2B5EF4-FFF2-40B4-BE49-F238E27FC236}">
                <a16:creationId xmlns:a16="http://schemas.microsoft.com/office/drawing/2014/main" id="{F1BB54A9-62A8-3C3C-E42A-56D620E25D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3742" y="175031"/>
            <a:ext cx="1058497" cy="1058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Logo&#10;&#10;Description automatically generated">
            <a:extLst>
              <a:ext uri="{FF2B5EF4-FFF2-40B4-BE49-F238E27FC236}">
                <a16:creationId xmlns:a16="http://schemas.microsoft.com/office/drawing/2014/main" id="{6A42F0E5-6905-CEC5-E575-BD5F95FC81B4}"/>
              </a:ext>
            </a:extLst>
          </p:cNvPr>
          <p:cNvPicPr>
            <a:picLocks noChangeAspect="1"/>
          </p:cNvPicPr>
          <p:nvPr/>
        </p:nvPicPr>
        <p:blipFill>
          <a:blip r:embed="rId14"/>
          <a:stretch>
            <a:fillRect/>
          </a:stretch>
        </p:blipFill>
        <p:spPr>
          <a:xfrm>
            <a:off x="2417275" y="3692765"/>
            <a:ext cx="1717793" cy="1670757"/>
          </a:xfrm>
          <a:prstGeom prst="rect">
            <a:avLst/>
          </a:prstGeom>
        </p:spPr>
      </p:pic>
      <p:pic>
        <p:nvPicPr>
          <p:cNvPr id="1026" name="Picture 2">
            <a:extLst>
              <a:ext uri="{FF2B5EF4-FFF2-40B4-BE49-F238E27FC236}">
                <a16:creationId xmlns:a16="http://schemas.microsoft.com/office/drawing/2014/main" id="{BDEE6A6F-FD77-5FD4-47FA-E29E88132A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5159" y="5241955"/>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Shape, circle&#10;&#10;Description automatically generated">
            <a:extLst>
              <a:ext uri="{FF2B5EF4-FFF2-40B4-BE49-F238E27FC236}">
                <a16:creationId xmlns:a16="http://schemas.microsoft.com/office/drawing/2014/main" id="{0EC6F3B4-E158-AD2F-8BD5-07F42C475DA6}"/>
              </a:ext>
            </a:extLst>
          </p:cNvPr>
          <p:cNvPicPr>
            <a:picLocks noChangeAspect="1"/>
          </p:cNvPicPr>
          <p:nvPr/>
        </p:nvPicPr>
        <p:blipFill>
          <a:blip r:embed="rId16"/>
          <a:stretch>
            <a:fillRect/>
          </a:stretch>
        </p:blipFill>
        <p:spPr>
          <a:xfrm>
            <a:off x="4592697" y="4407235"/>
            <a:ext cx="1332089" cy="1994642"/>
          </a:xfrm>
          <a:prstGeom prst="rect">
            <a:avLst/>
          </a:prstGeom>
        </p:spPr>
      </p:pic>
    </p:spTree>
    <p:extLst>
      <p:ext uri="{BB962C8B-B14F-4D97-AF65-F5344CB8AC3E}">
        <p14:creationId xmlns:p14="http://schemas.microsoft.com/office/powerpoint/2010/main" val="1420215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0FB114A-53E9-FCC2-251A-041547413F97}"/>
              </a:ext>
            </a:extLst>
          </p:cNvPr>
          <p:cNvSpPr>
            <a:spLocks noGrp="1"/>
          </p:cNvSpPr>
          <p:nvPr>
            <p:ph type="title"/>
          </p:nvPr>
        </p:nvSpPr>
        <p:spPr/>
        <p:txBody>
          <a:bodyPr/>
          <a:lstStyle/>
          <a:p>
            <a:r>
              <a:rPr lang="hu-HU" err="1"/>
              <a:t>Hosting</a:t>
            </a:r>
            <a:endParaRPr lang="hu-HU"/>
          </a:p>
        </p:txBody>
      </p:sp>
      <p:pic>
        <p:nvPicPr>
          <p:cNvPr id="13314" name="Picture 2" descr="DigitalOcean - Wikipedia">
            <a:extLst>
              <a:ext uri="{FF2B5EF4-FFF2-40B4-BE49-F238E27FC236}">
                <a16:creationId xmlns:a16="http://schemas.microsoft.com/office/drawing/2014/main" id="{E3C24B11-ECD6-C49D-69FE-0554B83BA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86939"/>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Netlify - Wikipedia">
            <a:extLst>
              <a:ext uri="{FF2B5EF4-FFF2-40B4-BE49-F238E27FC236}">
                <a16:creationId xmlns:a16="http://schemas.microsoft.com/office/drawing/2014/main" id="{7293B8D4-2138-5938-DBA2-F427A84E5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981" y="2767657"/>
            <a:ext cx="5553219" cy="226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0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064D1CF-E53A-77E4-AFEE-C0F34CEEFBE4}"/>
              </a:ext>
            </a:extLst>
          </p:cNvPr>
          <p:cNvSpPr>
            <a:spLocks noGrp="1"/>
          </p:cNvSpPr>
          <p:nvPr>
            <p:ph type="title"/>
          </p:nvPr>
        </p:nvSpPr>
        <p:spPr>
          <a:xfrm>
            <a:off x="-1" y="2766219"/>
            <a:ext cx="3912243" cy="1325563"/>
          </a:xfrm>
        </p:spPr>
        <p:txBody>
          <a:bodyPr/>
          <a:lstStyle/>
          <a:p>
            <a:pPr algn="ctr"/>
            <a:r>
              <a:rPr lang="hu-HU" err="1"/>
              <a:t>Database</a:t>
            </a:r>
            <a:endParaRPr lang="hu-HU"/>
          </a:p>
        </p:txBody>
      </p:sp>
      <p:pic>
        <p:nvPicPr>
          <p:cNvPr id="11268" name="Picture 4">
            <a:extLst>
              <a:ext uri="{FF2B5EF4-FFF2-40B4-BE49-F238E27FC236}">
                <a16:creationId xmlns:a16="http://schemas.microsoft.com/office/drawing/2014/main" id="{7AD4F9B2-4BB0-38E6-7957-3A88A6265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055" y="1"/>
            <a:ext cx="8337551" cy="68580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93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995147-0F20-0ED4-D1BB-6CA5CC7F7397}"/>
              </a:ext>
            </a:extLst>
          </p:cNvPr>
          <p:cNvSpPr>
            <a:spLocks noGrp="1"/>
          </p:cNvSpPr>
          <p:nvPr>
            <p:ph type="title"/>
          </p:nvPr>
        </p:nvSpPr>
        <p:spPr/>
        <p:txBody>
          <a:bodyPr/>
          <a:lstStyle/>
          <a:p>
            <a:r>
              <a:rPr lang="hu-HU"/>
              <a:t>Backend - </a:t>
            </a:r>
            <a:r>
              <a:rPr lang="hu-HU" err="1"/>
              <a:t>Structure</a:t>
            </a:r>
            <a:endParaRPr lang="hu-HU"/>
          </a:p>
        </p:txBody>
      </p:sp>
      <p:sp>
        <p:nvSpPr>
          <p:cNvPr id="3" name="Tartalom helye 2">
            <a:extLst>
              <a:ext uri="{FF2B5EF4-FFF2-40B4-BE49-F238E27FC236}">
                <a16:creationId xmlns:a16="http://schemas.microsoft.com/office/drawing/2014/main" id="{60540001-7954-66B6-59C2-540B32A8A6D9}"/>
              </a:ext>
            </a:extLst>
          </p:cNvPr>
          <p:cNvSpPr>
            <a:spLocks noGrp="1"/>
          </p:cNvSpPr>
          <p:nvPr>
            <p:ph idx="1"/>
          </p:nvPr>
        </p:nvSpPr>
        <p:spPr>
          <a:xfrm>
            <a:off x="838200" y="1825625"/>
            <a:ext cx="3467582" cy="4351338"/>
          </a:xfrm>
        </p:spPr>
        <p:txBody>
          <a:bodyPr/>
          <a:lstStyle/>
          <a:p>
            <a:r>
              <a:rPr lang="hu-HU" err="1"/>
              <a:t>Models</a:t>
            </a:r>
            <a:endParaRPr lang="hu-HU"/>
          </a:p>
          <a:p>
            <a:r>
              <a:rPr lang="hu-HU" err="1"/>
              <a:t>Repositories</a:t>
            </a:r>
            <a:endParaRPr lang="hu-HU"/>
          </a:p>
          <a:p>
            <a:r>
              <a:rPr lang="hu-HU" err="1"/>
              <a:t>Controllers</a:t>
            </a:r>
            <a:endParaRPr lang="hu-HU"/>
          </a:p>
          <a:p>
            <a:r>
              <a:rPr lang="hu-HU" err="1"/>
              <a:t>Tests</a:t>
            </a:r>
            <a:endParaRPr lang="hu-HU"/>
          </a:p>
        </p:txBody>
      </p:sp>
      <p:pic>
        <p:nvPicPr>
          <p:cNvPr id="11" name="Kép 10">
            <a:extLst>
              <a:ext uri="{FF2B5EF4-FFF2-40B4-BE49-F238E27FC236}">
                <a16:creationId xmlns:a16="http://schemas.microsoft.com/office/drawing/2014/main" id="{0BEC42A6-F600-51C0-4F5F-ACAC7C5D48D3}"/>
              </a:ext>
            </a:extLst>
          </p:cNvPr>
          <p:cNvPicPr>
            <a:picLocks noChangeAspect="1"/>
          </p:cNvPicPr>
          <p:nvPr/>
        </p:nvPicPr>
        <p:blipFill>
          <a:blip r:embed="rId3"/>
          <a:stretch>
            <a:fillRect/>
          </a:stretch>
        </p:blipFill>
        <p:spPr>
          <a:xfrm>
            <a:off x="8032685" y="0"/>
            <a:ext cx="4159315" cy="6858000"/>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343703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F4C70D7-8B0E-83C7-7171-485DE256AD84}"/>
              </a:ext>
            </a:extLst>
          </p:cNvPr>
          <p:cNvSpPr>
            <a:spLocks noGrp="1"/>
          </p:cNvSpPr>
          <p:nvPr>
            <p:ph type="title"/>
          </p:nvPr>
        </p:nvSpPr>
        <p:spPr/>
        <p:txBody>
          <a:bodyPr/>
          <a:lstStyle/>
          <a:p>
            <a:r>
              <a:rPr lang="hu-HU"/>
              <a:t>Backend - </a:t>
            </a:r>
            <a:r>
              <a:rPr lang="hu-HU" err="1"/>
              <a:t>Models</a:t>
            </a:r>
            <a:endParaRPr lang="hu-HU"/>
          </a:p>
        </p:txBody>
      </p:sp>
      <p:pic>
        <p:nvPicPr>
          <p:cNvPr id="5" name="Kép 4">
            <a:extLst>
              <a:ext uri="{FF2B5EF4-FFF2-40B4-BE49-F238E27FC236}">
                <a16:creationId xmlns:a16="http://schemas.microsoft.com/office/drawing/2014/main" id="{0FCE58D6-6871-5501-3433-446CEECC4027}"/>
              </a:ext>
            </a:extLst>
          </p:cNvPr>
          <p:cNvPicPr>
            <a:picLocks noChangeAspect="1"/>
          </p:cNvPicPr>
          <p:nvPr/>
        </p:nvPicPr>
        <p:blipFill>
          <a:blip r:embed="rId3"/>
          <a:stretch>
            <a:fillRect/>
          </a:stretch>
        </p:blipFill>
        <p:spPr>
          <a:xfrm>
            <a:off x="6096000" y="1572108"/>
            <a:ext cx="4552950" cy="5010150"/>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ECCCD711-3C4F-E093-CB12-EE0F694C0098}"/>
              </a:ext>
            </a:extLst>
          </p:cNvPr>
          <p:cNvPicPr>
            <a:picLocks noChangeAspect="1"/>
          </p:cNvPicPr>
          <p:nvPr/>
        </p:nvPicPr>
        <p:blipFill rotWithShape="1">
          <a:blip r:embed="rId4"/>
          <a:srcRect b="8624"/>
          <a:stretch/>
        </p:blipFill>
        <p:spPr>
          <a:xfrm>
            <a:off x="1909462" y="1883144"/>
            <a:ext cx="3481688" cy="4009656"/>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40593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A2176C9-8014-0996-6CA6-E5A11A2DA405}"/>
              </a:ext>
            </a:extLst>
          </p:cNvPr>
          <p:cNvSpPr>
            <a:spLocks noGrp="1"/>
          </p:cNvSpPr>
          <p:nvPr>
            <p:ph type="title"/>
          </p:nvPr>
        </p:nvSpPr>
        <p:spPr/>
        <p:txBody>
          <a:bodyPr/>
          <a:lstStyle/>
          <a:p>
            <a:r>
              <a:rPr lang="hu-HU"/>
              <a:t>Backend - </a:t>
            </a:r>
            <a:r>
              <a:rPr lang="hu-HU" err="1"/>
              <a:t>Repositories</a:t>
            </a:r>
            <a:endParaRPr lang="hu-HU"/>
          </a:p>
        </p:txBody>
      </p:sp>
      <p:pic>
        <p:nvPicPr>
          <p:cNvPr id="5" name="Kép 4">
            <a:extLst>
              <a:ext uri="{FF2B5EF4-FFF2-40B4-BE49-F238E27FC236}">
                <a16:creationId xmlns:a16="http://schemas.microsoft.com/office/drawing/2014/main" id="{FEC4B01F-FECC-D206-AFE3-B9D618A5B1C4}"/>
              </a:ext>
            </a:extLst>
          </p:cNvPr>
          <p:cNvPicPr>
            <a:picLocks noChangeAspect="1"/>
          </p:cNvPicPr>
          <p:nvPr/>
        </p:nvPicPr>
        <p:blipFill>
          <a:blip r:embed="rId3"/>
          <a:stretch>
            <a:fillRect/>
          </a:stretch>
        </p:blipFill>
        <p:spPr>
          <a:xfrm>
            <a:off x="5328372" y="1531634"/>
            <a:ext cx="6025428" cy="5143486"/>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5C153FAC-D74C-7B4E-20F3-B8DAF590BFF8}"/>
              </a:ext>
            </a:extLst>
          </p:cNvPr>
          <p:cNvPicPr>
            <a:picLocks noChangeAspect="1"/>
          </p:cNvPicPr>
          <p:nvPr/>
        </p:nvPicPr>
        <p:blipFill>
          <a:blip r:embed="rId4"/>
          <a:stretch>
            <a:fillRect/>
          </a:stretch>
        </p:blipFill>
        <p:spPr>
          <a:xfrm>
            <a:off x="944880" y="2127181"/>
            <a:ext cx="3952392" cy="3952392"/>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404754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2B5D671-57D6-E5BC-86C4-99A29008AECA}"/>
              </a:ext>
            </a:extLst>
          </p:cNvPr>
          <p:cNvSpPr>
            <a:spLocks noGrp="1"/>
          </p:cNvSpPr>
          <p:nvPr>
            <p:ph type="title"/>
          </p:nvPr>
        </p:nvSpPr>
        <p:spPr/>
        <p:txBody>
          <a:bodyPr/>
          <a:lstStyle/>
          <a:p>
            <a:r>
              <a:rPr lang="hu-HU"/>
              <a:t>Frontend</a:t>
            </a:r>
          </a:p>
        </p:txBody>
      </p:sp>
      <p:sp>
        <p:nvSpPr>
          <p:cNvPr id="3" name="Tartalom helye 2">
            <a:extLst>
              <a:ext uri="{FF2B5EF4-FFF2-40B4-BE49-F238E27FC236}">
                <a16:creationId xmlns:a16="http://schemas.microsoft.com/office/drawing/2014/main" id="{1F697B63-D8AB-25CA-1F60-EEA85D20EE95}"/>
              </a:ext>
            </a:extLst>
          </p:cNvPr>
          <p:cNvSpPr>
            <a:spLocks noGrp="1"/>
          </p:cNvSpPr>
          <p:nvPr>
            <p:ph idx="1"/>
          </p:nvPr>
        </p:nvSpPr>
        <p:spPr>
          <a:xfrm>
            <a:off x="546570" y="1750366"/>
            <a:ext cx="10515600" cy="4351338"/>
          </a:xfrm>
        </p:spPr>
        <p:txBody>
          <a:bodyPr vert="horz" lIns="91440" tIns="45720" rIns="91440" bIns="45720" rtlCol="0" anchor="t">
            <a:normAutofit/>
          </a:bodyPr>
          <a:lstStyle/>
          <a:p>
            <a:r>
              <a:rPr lang="hu-HU" b="1" err="1">
                <a:latin typeface="Ubuntu"/>
              </a:rPr>
              <a:t>Localer</a:t>
            </a:r>
            <a:r>
              <a:rPr lang="hu-HU">
                <a:latin typeface="Ubuntu"/>
              </a:rPr>
              <a:t>: </a:t>
            </a:r>
            <a:r>
              <a:rPr lang="hu-HU" err="1">
                <a:latin typeface="Ubuntu"/>
              </a:rPr>
              <a:t>Translator</a:t>
            </a:r>
            <a:r>
              <a:rPr lang="hu-HU">
                <a:latin typeface="Ubuntu"/>
              </a:rPr>
              <a:t> + </a:t>
            </a:r>
            <a:r>
              <a:rPr lang="hu-HU" err="1">
                <a:latin typeface="Ubuntu"/>
              </a:rPr>
              <a:t>Admin</a:t>
            </a:r>
            <a:r>
              <a:rPr lang="hu-HU">
                <a:latin typeface="Ubuntu"/>
              </a:rPr>
              <a:t> site</a:t>
            </a:r>
            <a:endParaRPr lang="hu-HU"/>
          </a:p>
          <a:p>
            <a:r>
              <a:rPr lang="hu-HU" b="1" err="1">
                <a:latin typeface="Ubuntu"/>
              </a:rPr>
              <a:t>Gump</a:t>
            </a:r>
            <a:r>
              <a:rPr lang="hu-HU">
                <a:latin typeface="Ubuntu"/>
              </a:rPr>
              <a:t>: Recipe Mobile App</a:t>
            </a:r>
            <a:endParaRPr lang="hu-HU"/>
          </a:p>
        </p:txBody>
      </p:sp>
      <p:pic>
        <p:nvPicPr>
          <p:cNvPr id="4" name="Ábra 3">
            <a:extLst>
              <a:ext uri="{FF2B5EF4-FFF2-40B4-BE49-F238E27FC236}">
                <a16:creationId xmlns:a16="http://schemas.microsoft.com/office/drawing/2014/main" id="{81E24428-784D-6217-43B0-EDC7B2D1E4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0074" y="3423842"/>
            <a:ext cx="5915079" cy="3293047"/>
          </a:xfrm>
          <a:prstGeom prst="rect">
            <a:avLst/>
          </a:prstGeom>
        </p:spPr>
      </p:pic>
      <p:pic>
        <p:nvPicPr>
          <p:cNvPr id="7" name="Picture 7" descr="Logo&#10;&#10;Description automatically generated">
            <a:extLst>
              <a:ext uri="{FF2B5EF4-FFF2-40B4-BE49-F238E27FC236}">
                <a16:creationId xmlns:a16="http://schemas.microsoft.com/office/drawing/2014/main" id="{9B87283F-5677-E93E-3DB8-EEED54B2F0D3}"/>
              </a:ext>
            </a:extLst>
          </p:cNvPr>
          <p:cNvPicPr>
            <a:picLocks noChangeAspect="1"/>
          </p:cNvPicPr>
          <p:nvPr/>
        </p:nvPicPr>
        <p:blipFill>
          <a:blip r:embed="rId5"/>
          <a:stretch>
            <a:fillRect/>
          </a:stretch>
        </p:blipFill>
        <p:spPr>
          <a:xfrm>
            <a:off x="8270994" y="5067770"/>
            <a:ext cx="1651941" cy="1651940"/>
          </a:xfrm>
          <a:prstGeom prst="rect">
            <a:avLst/>
          </a:prstGeom>
        </p:spPr>
      </p:pic>
      <p:pic>
        <p:nvPicPr>
          <p:cNvPr id="6" name="Picture 7" descr="A picture containing text, sign&#10;&#10;Description automatically generated">
            <a:extLst>
              <a:ext uri="{FF2B5EF4-FFF2-40B4-BE49-F238E27FC236}">
                <a16:creationId xmlns:a16="http://schemas.microsoft.com/office/drawing/2014/main" id="{E739B0CF-6308-79CB-5633-F2579C52EB1F}"/>
              </a:ext>
            </a:extLst>
          </p:cNvPr>
          <p:cNvPicPr>
            <a:picLocks noChangeAspect="1"/>
          </p:cNvPicPr>
          <p:nvPr/>
        </p:nvPicPr>
        <p:blipFill>
          <a:blip r:embed="rId6"/>
          <a:stretch>
            <a:fillRect/>
          </a:stretch>
        </p:blipFill>
        <p:spPr>
          <a:xfrm>
            <a:off x="8120474" y="1191917"/>
            <a:ext cx="1952978" cy="1962386"/>
          </a:xfrm>
          <a:prstGeom prst="rect">
            <a:avLst/>
          </a:prstGeom>
        </p:spPr>
      </p:pic>
    </p:spTree>
    <p:extLst>
      <p:ext uri="{BB962C8B-B14F-4D97-AF65-F5344CB8AC3E}">
        <p14:creationId xmlns:p14="http://schemas.microsoft.com/office/powerpoint/2010/main" val="3269801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108CE5-B895-0F54-9DD0-9711B7B41B0C}"/>
              </a:ext>
            </a:extLst>
          </p:cNvPr>
          <p:cNvSpPr>
            <a:spLocks noGrp="1"/>
          </p:cNvSpPr>
          <p:nvPr>
            <p:ph type="title"/>
          </p:nvPr>
        </p:nvSpPr>
        <p:spPr/>
        <p:txBody>
          <a:bodyPr/>
          <a:lstStyle/>
          <a:p>
            <a:pPr algn="ctr"/>
            <a:r>
              <a:rPr lang="hu-HU" err="1"/>
              <a:t>Table</a:t>
            </a:r>
            <a:r>
              <a:rPr lang="hu-HU"/>
              <a:t> of </a:t>
            </a:r>
            <a:r>
              <a:rPr lang="hu-HU" err="1"/>
              <a:t>contents</a:t>
            </a:r>
            <a:endParaRPr lang="hu-HU"/>
          </a:p>
        </p:txBody>
      </p:sp>
      <p:cxnSp>
        <p:nvCxnSpPr>
          <p:cNvPr id="5" name="Egyenes összekötő 4">
            <a:extLst>
              <a:ext uri="{FF2B5EF4-FFF2-40B4-BE49-F238E27FC236}">
                <a16:creationId xmlns:a16="http://schemas.microsoft.com/office/drawing/2014/main" id="{9E3BC3AB-1824-34E1-DC91-D3BF18AD0572}"/>
              </a:ext>
            </a:extLst>
          </p:cNvPr>
          <p:cNvCxnSpPr>
            <a:cxnSpLocks/>
          </p:cNvCxnSpPr>
          <p:nvPr/>
        </p:nvCxnSpPr>
        <p:spPr>
          <a:xfrm>
            <a:off x="1181100" y="1690688"/>
            <a:ext cx="9829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4" name="Csoportba foglalás 23">
            <a:extLst>
              <a:ext uri="{FF2B5EF4-FFF2-40B4-BE49-F238E27FC236}">
                <a16:creationId xmlns:a16="http://schemas.microsoft.com/office/drawing/2014/main" id="{496789E0-7BAE-46DC-D6B5-4A3B9D9DE9E9}"/>
              </a:ext>
            </a:extLst>
          </p:cNvPr>
          <p:cNvGrpSpPr/>
          <p:nvPr/>
        </p:nvGrpSpPr>
        <p:grpSpPr>
          <a:xfrm>
            <a:off x="1298723" y="2668884"/>
            <a:ext cx="9594554" cy="3099167"/>
            <a:chOff x="1182461" y="2668884"/>
            <a:chExt cx="9594554" cy="3099167"/>
          </a:xfrm>
        </p:grpSpPr>
        <p:grpSp>
          <p:nvGrpSpPr>
            <p:cNvPr id="11" name="Csoportba foglalás 10">
              <a:extLst>
                <a:ext uri="{FF2B5EF4-FFF2-40B4-BE49-F238E27FC236}">
                  <a16:creationId xmlns:a16="http://schemas.microsoft.com/office/drawing/2014/main" id="{07EFBF6E-3C33-2B8D-64B9-74DE12F00255}"/>
                </a:ext>
              </a:extLst>
            </p:cNvPr>
            <p:cNvGrpSpPr/>
            <p:nvPr/>
          </p:nvGrpSpPr>
          <p:grpSpPr>
            <a:xfrm>
              <a:off x="1182461" y="2668884"/>
              <a:ext cx="4498511" cy="1308756"/>
              <a:chOff x="877661" y="2120244"/>
              <a:chExt cx="4498511" cy="1308756"/>
            </a:xfrm>
          </p:grpSpPr>
          <p:sp>
            <p:nvSpPr>
              <p:cNvPr id="6" name="Szövegdoboz 5">
                <a:extLst>
                  <a:ext uri="{FF2B5EF4-FFF2-40B4-BE49-F238E27FC236}">
                    <a16:creationId xmlns:a16="http://schemas.microsoft.com/office/drawing/2014/main" id="{1838D12A-5CF3-B9F4-8621-A76D70D6F4C8}"/>
                  </a:ext>
                </a:extLst>
              </p:cNvPr>
              <p:cNvSpPr txBox="1"/>
              <p:nvPr/>
            </p:nvSpPr>
            <p:spPr>
              <a:xfrm>
                <a:off x="1413772" y="2120244"/>
                <a:ext cx="3962400" cy="1308756"/>
              </a:xfrm>
              <a:prstGeom prst="rect">
                <a:avLst/>
              </a:prstGeom>
            </p:spPr>
            <p:txBody>
              <a:bodyPr wrap="square" lIns="91440" tIns="45720" rIns="91440" bIns="45720" rtlCol="0" anchor="t">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What</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en-GB"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is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Gump</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or</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Who</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endParaRPr lang="hu-HU" b="1" i="1">
                  <a:solidFill>
                    <a:schemeClr val="bg2">
                      <a:lumMod val="25000"/>
                    </a:schemeClr>
                  </a:solidFill>
                  <a:effectLst>
                    <a:outerShdw blurRad="63500" sx="102000" sy="102000" algn="ctr" rotWithShape="0">
                      <a:srgbClr val="E7E6E6">
                        <a:lumMod val="25000"/>
                        <a:alpha val="20000"/>
                      </a:srgbClr>
                    </a:outerShdw>
                  </a:effectLst>
                  <a:latin typeface="Ubuntu"/>
                  <a:ea typeface="+mj-ea"/>
                  <a:cs typeface="+mj-cs"/>
                </a:endParaRPr>
              </a:p>
            </p:txBody>
          </p:sp>
          <p:pic>
            <p:nvPicPr>
              <p:cNvPr id="9" name="Picture 2">
                <a:extLst>
                  <a:ext uri="{FF2B5EF4-FFF2-40B4-BE49-F238E27FC236}">
                    <a16:creationId xmlns:a16="http://schemas.microsoft.com/office/drawing/2014/main" id="{24F11A6E-CBD9-BC26-1C11-772336E1A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Csoportba foglalás 11">
              <a:extLst>
                <a:ext uri="{FF2B5EF4-FFF2-40B4-BE49-F238E27FC236}">
                  <a16:creationId xmlns:a16="http://schemas.microsoft.com/office/drawing/2014/main" id="{CF296495-B323-9DCA-C907-DCFAE7D5D22E}"/>
                </a:ext>
              </a:extLst>
            </p:cNvPr>
            <p:cNvGrpSpPr/>
            <p:nvPr/>
          </p:nvGrpSpPr>
          <p:grpSpPr>
            <a:xfrm>
              <a:off x="6400800" y="2668884"/>
              <a:ext cx="4376215" cy="1308756"/>
              <a:chOff x="877661" y="2120244"/>
              <a:chExt cx="4376215" cy="1308756"/>
            </a:xfrm>
          </p:grpSpPr>
          <p:sp>
            <p:nvSpPr>
              <p:cNvPr id="13" name="Szövegdoboz 12">
                <a:extLst>
                  <a:ext uri="{FF2B5EF4-FFF2-40B4-BE49-F238E27FC236}">
                    <a16:creationId xmlns:a16="http://schemas.microsoft.com/office/drawing/2014/main" id="{8549AD90-8783-743A-7FE1-7A40CE85B742}"/>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Workflow</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Techs</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14" name="Picture 2">
                <a:extLst>
                  <a:ext uri="{FF2B5EF4-FFF2-40B4-BE49-F238E27FC236}">
                    <a16:creationId xmlns:a16="http://schemas.microsoft.com/office/drawing/2014/main" id="{205A509E-96D6-A1CC-0D8E-E854D67D0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Csoportba foglalás 17">
              <a:extLst>
                <a:ext uri="{FF2B5EF4-FFF2-40B4-BE49-F238E27FC236}">
                  <a16:creationId xmlns:a16="http://schemas.microsoft.com/office/drawing/2014/main" id="{58259ACC-32DC-EADB-8461-2D4AD76BA08F}"/>
                </a:ext>
              </a:extLst>
            </p:cNvPr>
            <p:cNvGrpSpPr/>
            <p:nvPr/>
          </p:nvGrpSpPr>
          <p:grpSpPr>
            <a:xfrm>
              <a:off x="1182461" y="4459295"/>
              <a:ext cx="4498511" cy="1308756"/>
              <a:chOff x="877661" y="2120244"/>
              <a:chExt cx="4498511" cy="1308756"/>
            </a:xfrm>
          </p:grpSpPr>
          <p:sp>
            <p:nvSpPr>
              <p:cNvPr id="19" name="Szövegdoboz 18">
                <a:extLst>
                  <a:ext uri="{FF2B5EF4-FFF2-40B4-BE49-F238E27FC236}">
                    <a16:creationId xmlns:a16="http://schemas.microsoft.com/office/drawing/2014/main" id="{DB1F925D-FC3B-3CAF-D324-4EFF5C23F91C}"/>
                  </a:ext>
                </a:extLst>
              </p:cNvPr>
              <p:cNvSpPr txBox="1"/>
              <p:nvPr/>
            </p:nvSpPr>
            <p:spPr>
              <a:xfrm>
                <a:off x="1413772" y="2120244"/>
                <a:ext cx="3962400" cy="1308756"/>
              </a:xfrm>
              <a:prstGeom prst="rect">
                <a:avLst/>
              </a:prstGeom>
            </p:spPr>
            <p:txBody>
              <a:bodyPr wrap="square" rtlCol="0">
                <a:spAutoFit/>
              </a:bodyPr>
              <a:lstStyle/>
              <a:p>
                <a:pPr algn="ctr">
                  <a:lnSpc>
                    <a:spcPct val="150000"/>
                  </a:lnSpc>
                </a:pPr>
                <a:r>
                  <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Mobile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Desktop</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0" name="Picture 2">
                <a:extLst>
                  <a:ext uri="{FF2B5EF4-FFF2-40B4-BE49-F238E27FC236}">
                    <a16:creationId xmlns:a16="http://schemas.microsoft.com/office/drawing/2014/main" id="{C2173572-DB4D-2E1C-5A9A-33012B0EE0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Csoportba foglalás 20">
              <a:extLst>
                <a:ext uri="{FF2B5EF4-FFF2-40B4-BE49-F238E27FC236}">
                  <a16:creationId xmlns:a16="http://schemas.microsoft.com/office/drawing/2014/main" id="{43F19565-27FE-9E94-A416-2E15BCBCFCF0}"/>
                </a:ext>
              </a:extLst>
            </p:cNvPr>
            <p:cNvGrpSpPr/>
            <p:nvPr/>
          </p:nvGrpSpPr>
          <p:grpSpPr>
            <a:xfrm>
              <a:off x="6400800" y="4459295"/>
              <a:ext cx="4376215" cy="1308756"/>
              <a:chOff x="877661" y="2120244"/>
              <a:chExt cx="4376215" cy="1308756"/>
            </a:xfrm>
          </p:grpSpPr>
          <p:sp>
            <p:nvSpPr>
              <p:cNvPr id="22" name="Szövegdoboz 21">
                <a:extLst>
                  <a:ext uri="{FF2B5EF4-FFF2-40B4-BE49-F238E27FC236}">
                    <a16:creationId xmlns:a16="http://schemas.microsoft.com/office/drawing/2014/main" id="{387F6C64-F838-8C44-2E16-D89CEEEACFD8}"/>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Everything</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else</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3" name="Picture 2">
                <a:extLst>
                  <a:ext uri="{FF2B5EF4-FFF2-40B4-BE49-F238E27FC236}">
                    <a16:creationId xmlns:a16="http://schemas.microsoft.com/office/drawing/2014/main" id="{87604418-3B03-BE7A-A111-66ADF2E92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03111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a:xfrm>
            <a:off x="4403607" y="-1764"/>
            <a:ext cx="3384786" cy="1344377"/>
          </a:xfrm>
        </p:spPr>
        <p:txBody>
          <a:bodyPr/>
          <a:lstStyle/>
          <a:p>
            <a:r>
              <a:rPr lang="hu-HU">
                <a:solidFill>
                  <a:srgbClr val="981E0A"/>
                </a:solidFill>
                <a:latin typeface="Ubuntu"/>
              </a:rPr>
              <a:t>Frontend</a:t>
            </a:r>
          </a:p>
        </p:txBody>
      </p:sp>
      <p:sp>
        <p:nvSpPr>
          <p:cNvPr id="3" name="Tartalom helye 2">
            <a:extLst>
              <a:ext uri="{FF2B5EF4-FFF2-40B4-BE49-F238E27FC236}">
                <a16:creationId xmlns:a16="http://schemas.microsoft.com/office/drawing/2014/main" id="{99E504EE-B953-239B-2A41-D7689B37A03C}"/>
              </a:ext>
            </a:extLst>
          </p:cNvPr>
          <p:cNvSpPr>
            <a:spLocks noGrp="1"/>
          </p:cNvSpPr>
          <p:nvPr>
            <p:ph idx="1"/>
          </p:nvPr>
        </p:nvSpPr>
        <p:spPr>
          <a:xfrm>
            <a:off x="1656645" y="800218"/>
            <a:ext cx="1898415" cy="964672"/>
          </a:xfrm>
        </p:spPr>
        <p:txBody>
          <a:bodyPr vert="horz" lIns="91440" tIns="45720" rIns="91440" bIns="45720" rtlCol="0" anchor="t">
            <a:normAutofit/>
          </a:bodyPr>
          <a:lstStyle/>
          <a:p>
            <a:pPr marL="0" indent="0">
              <a:buNone/>
            </a:pPr>
            <a:r>
              <a:rPr lang="hu-HU" b="1">
                <a:solidFill>
                  <a:srgbClr val="981E0A"/>
                </a:solidFill>
                <a:latin typeface="Ubuntu"/>
              </a:rPr>
              <a:t>Localer</a:t>
            </a:r>
          </a:p>
        </p:txBody>
      </p:sp>
      <p:sp>
        <p:nvSpPr>
          <p:cNvPr id="7" name="Tartalom helye 2">
            <a:extLst>
              <a:ext uri="{FF2B5EF4-FFF2-40B4-BE49-F238E27FC236}">
                <a16:creationId xmlns:a16="http://schemas.microsoft.com/office/drawing/2014/main" id="{6C701B54-02F7-64EE-FCD0-018B899CF206}"/>
              </a:ext>
            </a:extLst>
          </p:cNvPr>
          <p:cNvSpPr txBox="1">
            <a:spLocks/>
          </p:cNvSpPr>
          <p:nvPr/>
        </p:nvSpPr>
        <p:spPr>
          <a:xfrm>
            <a:off x="8027342" y="820915"/>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981E0A"/>
                </a:solidFill>
                <a:latin typeface="Ubuntu"/>
              </a:rPr>
              <a:t>Gump</a:t>
            </a:r>
            <a:endParaRPr lang="en-US" b="1">
              <a:solidFill>
                <a:srgbClr val="981E0A"/>
              </a:solidFill>
            </a:endParaRPr>
          </a:p>
        </p:txBody>
      </p:sp>
      <p:pic>
        <p:nvPicPr>
          <p:cNvPr id="8" name="Picture 8" descr="A picture containing shape&#10;&#10;Description automatically generated">
            <a:extLst>
              <a:ext uri="{FF2B5EF4-FFF2-40B4-BE49-F238E27FC236}">
                <a16:creationId xmlns:a16="http://schemas.microsoft.com/office/drawing/2014/main" id="{87E50966-F4A4-52B3-F98D-7910342A27C7}"/>
              </a:ext>
            </a:extLst>
          </p:cNvPr>
          <p:cNvPicPr>
            <a:picLocks noChangeAspect="1"/>
          </p:cNvPicPr>
          <p:nvPr/>
        </p:nvPicPr>
        <p:blipFill>
          <a:blip r:embed="rId3"/>
          <a:stretch>
            <a:fillRect/>
          </a:stretch>
        </p:blipFill>
        <p:spPr>
          <a:xfrm>
            <a:off x="698030" y="2119172"/>
            <a:ext cx="1576682" cy="1359065"/>
          </a:xfrm>
          <a:prstGeom prst="rect">
            <a:avLst/>
          </a:prstGeom>
        </p:spPr>
      </p:pic>
      <p:pic>
        <p:nvPicPr>
          <p:cNvPr id="9" name="Picture 9" descr="Logo, icon&#10;&#10;Description automatically generated">
            <a:extLst>
              <a:ext uri="{FF2B5EF4-FFF2-40B4-BE49-F238E27FC236}">
                <a16:creationId xmlns:a16="http://schemas.microsoft.com/office/drawing/2014/main" id="{92114EBC-3E30-3649-3770-570FFAB73C27}"/>
              </a:ext>
            </a:extLst>
          </p:cNvPr>
          <p:cNvPicPr>
            <a:picLocks noChangeAspect="1"/>
          </p:cNvPicPr>
          <p:nvPr/>
        </p:nvPicPr>
        <p:blipFill>
          <a:blip r:embed="rId4"/>
          <a:stretch>
            <a:fillRect/>
          </a:stretch>
        </p:blipFill>
        <p:spPr>
          <a:xfrm>
            <a:off x="698030" y="4127029"/>
            <a:ext cx="1576683" cy="1604905"/>
          </a:xfrm>
          <a:prstGeom prst="rect">
            <a:avLst/>
          </a:prstGeom>
        </p:spPr>
      </p:pic>
      <p:pic>
        <p:nvPicPr>
          <p:cNvPr id="10" name="Graphic 10">
            <a:extLst>
              <a:ext uri="{FF2B5EF4-FFF2-40B4-BE49-F238E27FC236}">
                <a16:creationId xmlns:a16="http://schemas.microsoft.com/office/drawing/2014/main" id="{762C4A83-E1ED-E449-FB2A-39E7974ADD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74820" y="2081388"/>
            <a:ext cx="2086211" cy="1340556"/>
          </a:xfrm>
          <a:prstGeom prst="rect">
            <a:avLst/>
          </a:prstGeom>
        </p:spPr>
      </p:pic>
      <p:pic>
        <p:nvPicPr>
          <p:cNvPr id="11" name="Picture 11" descr="Icon&#10;&#10;Description automatically generated">
            <a:extLst>
              <a:ext uri="{FF2B5EF4-FFF2-40B4-BE49-F238E27FC236}">
                <a16:creationId xmlns:a16="http://schemas.microsoft.com/office/drawing/2014/main" id="{CC828FC8-4260-1D87-2903-0E47EFD9FE0D}"/>
              </a:ext>
            </a:extLst>
          </p:cNvPr>
          <p:cNvPicPr>
            <a:picLocks noChangeAspect="1"/>
          </p:cNvPicPr>
          <p:nvPr/>
        </p:nvPicPr>
        <p:blipFill>
          <a:blip r:embed="rId7"/>
          <a:stretch>
            <a:fillRect/>
          </a:stretch>
        </p:blipFill>
        <p:spPr>
          <a:xfrm>
            <a:off x="9730965" y="1786408"/>
            <a:ext cx="1836443" cy="1817628"/>
          </a:xfrm>
          <a:prstGeom prst="rect">
            <a:avLst/>
          </a:prstGeom>
        </p:spPr>
      </p:pic>
      <p:pic>
        <p:nvPicPr>
          <p:cNvPr id="12" name="Picture 12" descr="Shape&#10;&#10;Description automatically generated">
            <a:extLst>
              <a:ext uri="{FF2B5EF4-FFF2-40B4-BE49-F238E27FC236}">
                <a16:creationId xmlns:a16="http://schemas.microsoft.com/office/drawing/2014/main" id="{E7B7D034-0548-D6AE-CDC8-A7C90DA35F70}"/>
              </a:ext>
            </a:extLst>
          </p:cNvPr>
          <p:cNvPicPr>
            <a:picLocks noChangeAspect="1"/>
          </p:cNvPicPr>
          <p:nvPr/>
        </p:nvPicPr>
        <p:blipFill>
          <a:blip r:embed="rId8"/>
          <a:stretch>
            <a:fillRect/>
          </a:stretch>
        </p:blipFill>
        <p:spPr>
          <a:xfrm>
            <a:off x="8260879" y="4267435"/>
            <a:ext cx="1333500" cy="1333500"/>
          </a:xfrm>
          <a:prstGeom prst="rect">
            <a:avLst/>
          </a:prstGeom>
        </p:spPr>
      </p:pic>
      <p:sp>
        <p:nvSpPr>
          <p:cNvPr id="13" name="Tartalom helye 2">
            <a:extLst>
              <a:ext uri="{FF2B5EF4-FFF2-40B4-BE49-F238E27FC236}">
                <a16:creationId xmlns:a16="http://schemas.microsoft.com/office/drawing/2014/main" id="{C7BC6CDA-C847-AD13-825C-064A2F5A531E}"/>
              </a:ext>
            </a:extLst>
          </p:cNvPr>
          <p:cNvSpPr txBox="1">
            <a:spLocks/>
          </p:cNvSpPr>
          <p:nvPr/>
        </p:nvSpPr>
        <p:spPr>
          <a:xfrm>
            <a:off x="2608675" y="2316692"/>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981E0A"/>
                </a:solidFill>
                <a:latin typeface="Ubuntu"/>
              </a:rPr>
              <a:t>Vue.js</a:t>
            </a:r>
            <a:endParaRPr lang="en-US">
              <a:solidFill>
                <a:srgbClr val="981E0A"/>
              </a:solidFill>
            </a:endParaRPr>
          </a:p>
        </p:txBody>
      </p:sp>
      <p:sp>
        <p:nvSpPr>
          <p:cNvPr id="14" name="Tartalom helye 2">
            <a:extLst>
              <a:ext uri="{FF2B5EF4-FFF2-40B4-BE49-F238E27FC236}">
                <a16:creationId xmlns:a16="http://schemas.microsoft.com/office/drawing/2014/main" id="{BD8B4412-2AF9-0346-7770-78BCD457109C}"/>
              </a:ext>
            </a:extLst>
          </p:cNvPr>
          <p:cNvSpPr txBox="1">
            <a:spLocks/>
          </p:cNvSpPr>
          <p:nvPr/>
        </p:nvSpPr>
        <p:spPr>
          <a:xfrm>
            <a:off x="2608676" y="4442766"/>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981E0A"/>
                </a:solidFill>
                <a:latin typeface="Ubuntu"/>
              </a:rPr>
              <a:t>WindiCSS</a:t>
            </a:r>
            <a:endParaRPr lang="en-US"/>
          </a:p>
        </p:txBody>
      </p:sp>
      <p:sp>
        <p:nvSpPr>
          <p:cNvPr id="15" name="Tartalom helye 2">
            <a:extLst>
              <a:ext uri="{FF2B5EF4-FFF2-40B4-BE49-F238E27FC236}">
                <a16:creationId xmlns:a16="http://schemas.microsoft.com/office/drawing/2014/main" id="{B6C14D21-51AB-DB10-B582-C04F67983652}"/>
              </a:ext>
            </a:extLst>
          </p:cNvPr>
          <p:cNvSpPr txBox="1">
            <a:spLocks/>
          </p:cNvSpPr>
          <p:nvPr/>
        </p:nvSpPr>
        <p:spPr>
          <a:xfrm>
            <a:off x="9767712" y="3426766"/>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981E0A"/>
                </a:solidFill>
                <a:latin typeface="Ubuntu"/>
              </a:rPr>
              <a:t>UnoCSS</a:t>
            </a:r>
            <a:endParaRPr lang="en-US"/>
          </a:p>
        </p:txBody>
      </p:sp>
      <p:sp>
        <p:nvSpPr>
          <p:cNvPr id="16" name="Tartalom helye 2">
            <a:extLst>
              <a:ext uri="{FF2B5EF4-FFF2-40B4-BE49-F238E27FC236}">
                <a16:creationId xmlns:a16="http://schemas.microsoft.com/office/drawing/2014/main" id="{9D6246CC-CED1-761A-E896-88002D42E689}"/>
              </a:ext>
            </a:extLst>
          </p:cNvPr>
          <p:cNvSpPr txBox="1">
            <a:spLocks/>
          </p:cNvSpPr>
          <p:nvPr/>
        </p:nvSpPr>
        <p:spPr>
          <a:xfrm>
            <a:off x="6164675" y="3426765"/>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981E0A"/>
                </a:solidFill>
                <a:latin typeface="Ubuntu"/>
              </a:rPr>
              <a:t>Nuxt.js</a:t>
            </a:r>
            <a:endParaRPr lang="en-US">
              <a:solidFill>
                <a:srgbClr val="981E0A"/>
              </a:solidFill>
            </a:endParaRPr>
          </a:p>
        </p:txBody>
      </p:sp>
      <p:sp>
        <p:nvSpPr>
          <p:cNvPr id="17" name="Tartalom helye 2">
            <a:extLst>
              <a:ext uri="{FF2B5EF4-FFF2-40B4-BE49-F238E27FC236}">
                <a16:creationId xmlns:a16="http://schemas.microsoft.com/office/drawing/2014/main" id="{5594138D-DA3F-A9CE-2CDC-6755D483AE48}"/>
              </a:ext>
            </a:extLst>
          </p:cNvPr>
          <p:cNvSpPr txBox="1">
            <a:spLocks/>
          </p:cNvSpPr>
          <p:nvPr/>
        </p:nvSpPr>
        <p:spPr>
          <a:xfrm>
            <a:off x="7792157" y="5468173"/>
            <a:ext cx="2792118"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981E0A"/>
                </a:solidFill>
                <a:latin typeface="Ubuntu"/>
              </a:rPr>
              <a:t>Capacitor</a:t>
            </a:r>
            <a:endParaRPr lang="en-US"/>
          </a:p>
        </p:txBody>
      </p:sp>
    </p:spTree>
    <p:extLst>
      <p:ext uri="{BB962C8B-B14F-4D97-AF65-F5344CB8AC3E}">
        <p14:creationId xmlns:p14="http://schemas.microsoft.com/office/powerpoint/2010/main" val="149490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679C21D1-7316-1D90-10D4-BF1641A9B0DB}"/>
              </a:ext>
            </a:extLst>
          </p:cNvPr>
          <p:cNvSpPr/>
          <p:nvPr/>
        </p:nvSpPr>
        <p:spPr>
          <a:xfrm>
            <a:off x="8814740" y="444499"/>
            <a:ext cx="3245555" cy="262466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6">
            <a:extLst>
              <a:ext uri="{FF2B5EF4-FFF2-40B4-BE49-F238E27FC236}">
                <a16:creationId xmlns:a16="http://schemas.microsoft.com/office/drawing/2014/main" id="{A6448810-903A-C4BB-F988-E68293725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9468" y="862133"/>
            <a:ext cx="924749" cy="905934"/>
          </a:xfrm>
          <a:prstGeom prst="rect">
            <a:avLst/>
          </a:prstGeom>
        </p:spPr>
      </p:pic>
      <p:pic>
        <p:nvPicPr>
          <p:cNvPr id="7" name="Graphic 7">
            <a:extLst>
              <a:ext uri="{FF2B5EF4-FFF2-40B4-BE49-F238E27FC236}">
                <a16:creationId xmlns:a16="http://schemas.microsoft.com/office/drawing/2014/main" id="{590C1CB0-0F83-479D-6379-E500C31A98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923" y="1842578"/>
            <a:ext cx="759982" cy="769389"/>
          </a:xfrm>
          <a:prstGeom prst="rect">
            <a:avLst/>
          </a:prstGeom>
        </p:spPr>
      </p:pic>
      <p:sp>
        <p:nvSpPr>
          <p:cNvPr id="8" name="TextBox 7">
            <a:extLst>
              <a:ext uri="{FF2B5EF4-FFF2-40B4-BE49-F238E27FC236}">
                <a16:creationId xmlns:a16="http://schemas.microsoft.com/office/drawing/2014/main" id="{25B3B334-4DA9-B344-E903-DA3E11CCAECD}"/>
              </a:ext>
            </a:extLst>
          </p:cNvPr>
          <p:cNvSpPr txBox="1"/>
          <p:nvPr/>
        </p:nvSpPr>
        <p:spPr>
          <a:xfrm>
            <a:off x="9828387" y="1961444"/>
            <a:ext cx="263971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981E0A"/>
                </a:solidFill>
                <a:latin typeface="Ubuntu"/>
                <a:ea typeface="Calibri"/>
                <a:cs typeface="Calibri"/>
              </a:rPr>
              <a:t>en_US.json</a:t>
            </a:r>
          </a:p>
        </p:txBody>
      </p:sp>
      <p:pic>
        <p:nvPicPr>
          <p:cNvPr id="9" name="Picture 9" descr="Icon, bubble chart&#10;&#10;Description automatically generated">
            <a:extLst>
              <a:ext uri="{FF2B5EF4-FFF2-40B4-BE49-F238E27FC236}">
                <a16:creationId xmlns:a16="http://schemas.microsoft.com/office/drawing/2014/main" id="{488F69C5-CA51-9B2F-CFAC-8EECCF2D0D78}"/>
              </a:ext>
            </a:extLst>
          </p:cNvPr>
          <p:cNvPicPr>
            <a:picLocks noChangeAspect="1"/>
          </p:cNvPicPr>
          <p:nvPr/>
        </p:nvPicPr>
        <p:blipFill>
          <a:blip r:embed="rId7"/>
          <a:stretch>
            <a:fillRect/>
          </a:stretch>
        </p:blipFill>
        <p:spPr>
          <a:xfrm>
            <a:off x="8662783" y="4491983"/>
            <a:ext cx="1303866" cy="1247422"/>
          </a:xfrm>
          <a:prstGeom prst="rect">
            <a:avLst/>
          </a:prstGeom>
        </p:spPr>
      </p:pic>
      <p:sp>
        <p:nvSpPr>
          <p:cNvPr id="10" name="TextBox 9">
            <a:extLst>
              <a:ext uri="{FF2B5EF4-FFF2-40B4-BE49-F238E27FC236}">
                <a16:creationId xmlns:a16="http://schemas.microsoft.com/office/drawing/2014/main" id="{0E76F6C7-10E7-FE8E-74E1-C621B2D2EE9C}"/>
              </a:ext>
            </a:extLst>
          </p:cNvPr>
          <p:cNvSpPr txBox="1"/>
          <p:nvPr/>
        </p:nvSpPr>
        <p:spPr>
          <a:xfrm>
            <a:off x="8718314" y="5762037"/>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Gump</a:t>
            </a:r>
            <a:endParaRPr lang="en-US" sz="1600" b="1">
              <a:solidFill>
                <a:srgbClr val="D12C5F"/>
              </a:solidFill>
              <a:ea typeface="Calibri"/>
              <a:cs typeface="Calibri"/>
            </a:endParaRPr>
          </a:p>
        </p:txBody>
      </p:sp>
      <p:pic>
        <p:nvPicPr>
          <p:cNvPr id="12" name="Picture 12">
            <a:extLst>
              <a:ext uri="{FF2B5EF4-FFF2-40B4-BE49-F238E27FC236}">
                <a16:creationId xmlns:a16="http://schemas.microsoft.com/office/drawing/2014/main" id="{FBB384F8-CFFA-9E64-F374-77DD29BCF5AD}"/>
              </a:ext>
            </a:extLst>
          </p:cNvPr>
          <p:cNvPicPr>
            <a:picLocks noChangeAspect="1"/>
          </p:cNvPicPr>
          <p:nvPr/>
        </p:nvPicPr>
        <p:blipFill>
          <a:blip r:embed="rId8"/>
          <a:stretch>
            <a:fillRect/>
          </a:stretch>
        </p:blipFill>
        <p:spPr>
          <a:xfrm flipH="1">
            <a:off x="1093140" y="3835400"/>
            <a:ext cx="1962385" cy="1952978"/>
          </a:xfrm>
          <a:prstGeom prst="rect">
            <a:avLst/>
          </a:prstGeom>
        </p:spPr>
      </p:pic>
      <p:sp>
        <p:nvSpPr>
          <p:cNvPr id="13" name="TextBox 12">
            <a:extLst>
              <a:ext uri="{FF2B5EF4-FFF2-40B4-BE49-F238E27FC236}">
                <a16:creationId xmlns:a16="http://schemas.microsoft.com/office/drawing/2014/main" id="{0259AF30-B4A3-7A9C-9084-CF6BFE7FC3C0}"/>
              </a:ext>
            </a:extLst>
          </p:cNvPr>
          <p:cNvSpPr txBox="1"/>
          <p:nvPr/>
        </p:nvSpPr>
        <p:spPr>
          <a:xfrm>
            <a:off x="2462387" y="757296"/>
            <a:ext cx="263971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b="1">
                <a:solidFill>
                  <a:srgbClr val="2F5496"/>
                </a:solidFill>
                <a:latin typeface="Ubuntu"/>
                <a:ea typeface="Calibri"/>
                <a:cs typeface="Calibri"/>
              </a:rPr>
              <a:t>Localer GitHub App</a:t>
            </a:r>
            <a:endParaRPr lang="en-US" sz="1600" b="1">
              <a:solidFill>
                <a:srgbClr val="2F5496"/>
              </a:solidFill>
            </a:endParaRPr>
          </a:p>
        </p:txBody>
      </p:sp>
      <p:pic>
        <p:nvPicPr>
          <p:cNvPr id="15" name="Graphic 15">
            <a:extLst>
              <a:ext uri="{FF2B5EF4-FFF2-40B4-BE49-F238E27FC236}">
                <a16:creationId xmlns:a16="http://schemas.microsoft.com/office/drawing/2014/main" id="{2AF5BC9F-43E2-EB74-D33E-FBBC442EF1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622" y="5505215"/>
            <a:ext cx="1059274" cy="1040459"/>
          </a:xfrm>
          <a:prstGeom prst="rect">
            <a:avLst/>
          </a:prstGeom>
        </p:spPr>
      </p:pic>
      <p:pic>
        <p:nvPicPr>
          <p:cNvPr id="16" name="Graphic 16">
            <a:extLst>
              <a:ext uri="{FF2B5EF4-FFF2-40B4-BE49-F238E27FC236}">
                <a16:creationId xmlns:a16="http://schemas.microsoft.com/office/drawing/2014/main" id="{52248609-6ABB-21E2-494B-254ADB1451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37923" y="4904553"/>
            <a:ext cx="1056452" cy="1112896"/>
          </a:xfrm>
          <a:prstGeom prst="rect">
            <a:avLst/>
          </a:prstGeom>
        </p:spPr>
      </p:pic>
      <p:pic>
        <p:nvPicPr>
          <p:cNvPr id="18" name="Picture 12" descr="A picture containing dark&#10;&#10;Description automatically generated">
            <a:extLst>
              <a:ext uri="{FF2B5EF4-FFF2-40B4-BE49-F238E27FC236}">
                <a16:creationId xmlns:a16="http://schemas.microsoft.com/office/drawing/2014/main" id="{4BA394AE-8029-B12D-C1F7-E5FB3098D3F3}"/>
              </a:ext>
            </a:extLst>
          </p:cNvPr>
          <p:cNvPicPr>
            <a:picLocks noChangeAspect="1"/>
          </p:cNvPicPr>
          <p:nvPr/>
        </p:nvPicPr>
        <p:blipFill>
          <a:blip r:embed="rId8"/>
          <a:stretch>
            <a:fillRect/>
          </a:stretch>
        </p:blipFill>
        <p:spPr>
          <a:xfrm rot="-2760000">
            <a:off x="3223874" y="3476575"/>
            <a:ext cx="1988724" cy="1962385"/>
          </a:xfrm>
          <a:prstGeom prst="rect">
            <a:avLst/>
          </a:prstGeom>
        </p:spPr>
      </p:pic>
      <p:pic>
        <p:nvPicPr>
          <p:cNvPr id="19" name="Graphic 16">
            <a:extLst>
              <a:ext uri="{FF2B5EF4-FFF2-40B4-BE49-F238E27FC236}">
                <a16:creationId xmlns:a16="http://schemas.microsoft.com/office/drawing/2014/main" id="{A3E33640-3ED3-5E55-5DDF-15ABFBA42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940000">
            <a:off x="4344812" y="4048479"/>
            <a:ext cx="1056452" cy="1112896"/>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535312" y="3281422"/>
            <a:ext cx="3591749" cy="1523118"/>
          </a:xfrm>
        </p:spPr>
        <p:txBody>
          <a:bodyPr>
            <a:noAutofit/>
          </a:bodyPr>
          <a:lstStyle/>
          <a:p>
            <a:r>
              <a:rPr lang="en-US" sz="6600">
                <a:solidFill>
                  <a:srgbClr val="D12C5F"/>
                </a:solidFill>
                <a:latin typeface="Ubuntu"/>
              </a:rPr>
              <a:t>Localer</a:t>
            </a:r>
            <a:endParaRPr lang="en-US" sz="6600">
              <a:solidFill>
                <a:srgbClr val="D12C5F"/>
              </a:solidFill>
            </a:endParaRPr>
          </a:p>
        </p:txBody>
      </p:sp>
      <p:pic>
        <p:nvPicPr>
          <p:cNvPr id="20" name="Graphic 15">
            <a:extLst>
              <a:ext uri="{FF2B5EF4-FFF2-40B4-BE49-F238E27FC236}">
                <a16:creationId xmlns:a16="http://schemas.microsoft.com/office/drawing/2014/main" id="{7FA5D985-E340-D3A3-4A44-0CA7B11CBB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1401" y="105363"/>
            <a:ext cx="1059274" cy="1040459"/>
          </a:xfrm>
          <a:prstGeom prst="rect">
            <a:avLst/>
          </a:prstGeom>
        </p:spPr>
      </p:pic>
      <p:pic>
        <p:nvPicPr>
          <p:cNvPr id="21" name="Picture 12" descr="A picture containing dark&#10;&#10;Description automatically generated">
            <a:extLst>
              <a:ext uri="{FF2B5EF4-FFF2-40B4-BE49-F238E27FC236}">
                <a16:creationId xmlns:a16="http://schemas.microsoft.com/office/drawing/2014/main" id="{F0335C06-AD93-32F5-C0AC-F9B70AFBD71F}"/>
              </a:ext>
            </a:extLst>
          </p:cNvPr>
          <p:cNvPicPr>
            <a:picLocks noChangeAspect="1"/>
          </p:cNvPicPr>
          <p:nvPr/>
        </p:nvPicPr>
        <p:blipFill>
          <a:blip r:embed="rId8"/>
          <a:stretch>
            <a:fillRect/>
          </a:stretch>
        </p:blipFill>
        <p:spPr>
          <a:xfrm>
            <a:off x="4625576" y="89908"/>
            <a:ext cx="2383835" cy="2348088"/>
          </a:xfrm>
          <a:prstGeom prst="rect">
            <a:avLst/>
          </a:prstGeom>
        </p:spPr>
      </p:pic>
      <p:cxnSp>
        <p:nvCxnSpPr>
          <p:cNvPr id="22" name="Connector: Curved 21">
            <a:extLst>
              <a:ext uri="{FF2B5EF4-FFF2-40B4-BE49-F238E27FC236}">
                <a16:creationId xmlns:a16="http://schemas.microsoft.com/office/drawing/2014/main" id="{D185D562-F50F-3066-11C5-D81571686249}"/>
              </a:ext>
            </a:extLst>
          </p:cNvPr>
          <p:cNvCxnSpPr/>
          <p:nvPr/>
        </p:nvCxnSpPr>
        <p:spPr>
          <a:xfrm>
            <a:off x="1894654" y="1965208"/>
            <a:ext cx="2363139" cy="1469436"/>
          </a:xfrm>
          <a:prstGeom prst="curvedConnector3">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pic>
        <p:nvPicPr>
          <p:cNvPr id="23" name="Graphic 23">
            <a:extLst>
              <a:ext uri="{FF2B5EF4-FFF2-40B4-BE49-F238E27FC236}">
                <a16:creationId xmlns:a16="http://schemas.microsoft.com/office/drawing/2014/main" id="{707FA4BE-BE9C-241C-C836-54F0E312B3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6171" y="1052419"/>
            <a:ext cx="1106311" cy="1281826"/>
          </a:xfrm>
          <a:prstGeom prst="rect">
            <a:avLst/>
          </a:prstGeom>
        </p:spPr>
      </p:pic>
      <p:cxnSp>
        <p:nvCxnSpPr>
          <p:cNvPr id="25" name="Straight Arrow Connector 24">
            <a:extLst>
              <a:ext uri="{FF2B5EF4-FFF2-40B4-BE49-F238E27FC236}">
                <a16:creationId xmlns:a16="http://schemas.microsoft.com/office/drawing/2014/main" id="{4FA2C62A-0D30-B255-09ED-76E64BE5EE53}"/>
              </a:ext>
            </a:extLst>
          </p:cNvPr>
          <p:cNvCxnSpPr/>
          <p:nvPr/>
        </p:nvCxnSpPr>
        <p:spPr>
          <a:xfrm flipH="1">
            <a:off x="2690283" y="4809772"/>
            <a:ext cx="929451" cy="302919"/>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702681-0585-D1E1-208A-988E934B72ED}"/>
              </a:ext>
            </a:extLst>
          </p:cNvPr>
          <p:cNvCxnSpPr/>
          <p:nvPr/>
        </p:nvCxnSpPr>
        <p:spPr>
          <a:xfrm>
            <a:off x="6735350" y="1359017"/>
            <a:ext cx="1723436" cy="77141"/>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DFB687-9896-B2A5-A0C2-174C1C5CCC1B}"/>
              </a:ext>
            </a:extLst>
          </p:cNvPr>
          <p:cNvCxnSpPr>
            <a:cxnSpLocks/>
          </p:cNvCxnSpPr>
          <p:nvPr/>
        </p:nvCxnSpPr>
        <p:spPr>
          <a:xfrm flipV="1">
            <a:off x="5681719" y="2273418"/>
            <a:ext cx="86550" cy="1211674"/>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9D6CC8-7AB0-CBAB-6451-6D6D5D8E0044}"/>
              </a:ext>
            </a:extLst>
          </p:cNvPr>
          <p:cNvCxnSpPr>
            <a:cxnSpLocks/>
          </p:cNvCxnSpPr>
          <p:nvPr/>
        </p:nvCxnSpPr>
        <p:spPr>
          <a:xfrm flipH="1">
            <a:off x="9804047" y="3249906"/>
            <a:ext cx="515525" cy="1215437"/>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7FC78C-77F0-68F7-D66A-C44B22C934EE}"/>
              </a:ext>
            </a:extLst>
          </p:cNvPr>
          <p:cNvCxnSpPr/>
          <p:nvPr/>
        </p:nvCxnSpPr>
        <p:spPr>
          <a:xfrm flipH="1">
            <a:off x="7776161" y="3028244"/>
            <a:ext cx="920046" cy="707438"/>
          </a:xfrm>
          <a:prstGeom prst="straightConnector1">
            <a:avLst/>
          </a:prstGeom>
          <a:ln w="57150">
            <a:solidFill>
              <a:srgbClr val="D12C5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1CA9EA-B1E2-CFCA-F9FE-A3478FD4AC7F}"/>
              </a:ext>
            </a:extLst>
          </p:cNvPr>
          <p:cNvSpPr txBox="1"/>
          <p:nvPr/>
        </p:nvSpPr>
        <p:spPr>
          <a:xfrm>
            <a:off x="2641128" y="5461000"/>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OAuth</a:t>
            </a:r>
            <a:endParaRPr lang="en-US" sz="1600" b="1">
              <a:solidFill>
                <a:srgbClr val="D12C5F"/>
              </a:solidFill>
              <a:ea typeface="Calibri"/>
              <a:cs typeface="Calibri"/>
            </a:endParaRPr>
          </a:p>
        </p:txBody>
      </p:sp>
      <p:sp>
        <p:nvSpPr>
          <p:cNvPr id="3" name="TextBox 2">
            <a:extLst>
              <a:ext uri="{FF2B5EF4-FFF2-40B4-BE49-F238E27FC236}">
                <a16:creationId xmlns:a16="http://schemas.microsoft.com/office/drawing/2014/main" id="{B013B21F-932F-08AF-B137-1EB77373C324}"/>
              </a:ext>
            </a:extLst>
          </p:cNvPr>
          <p:cNvSpPr txBox="1"/>
          <p:nvPr/>
        </p:nvSpPr>
        <p:spPr>
          <a:xfrm>
            <a:off x="10288433" y="3672669"/>
            <a:ext cx="15202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Rebuild</a:t>
            </a:r>
            <a:endParaRPr lang="en-US" sz="1600" b="1">
              <a:solidFill>
                <a:srgbClr val="D12C5F"/>
              </a:solidFill>
              <a:ea typeface="Calibri"/>
              <a:cs typeface="Calibri"/>
            </a:endParaRPr>
          </a:p>
        </p:txBody>
      </p:sp>
      <p:sp>
        <p:nvSpPr>
          <p:cNvPr id="4" name="TextBox 3">
            <a:extLst>
              <a:ext uri="{FF2B5EF4-FFF2-40B4-BE49-F238E27FC236}">
                <a16:creationId xmlns:a16="http://schemas.microsoft.com/office/drawing/2014/main" id="{9461D01F-8E14-D7E2-549C-2B8F133CFFBA}"/>
              </a:ext>
            </a:extLst>
          </p:cNvPr>
          <p:cNvSpPr txBox="1"/>
          <p:nvPr/>
        </p:nvSpPr>
        <p:spPr>
          <a:xfrm>
            <a:off x="6328832" y="1650999"/>
            <a:ext cx="15202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D12C5F"/>
                </a:solidFill>
                <a:latin typeface="Ubuntu"/>
                <a:ea typeface="Calibri"/>
                <a:cs typeface="Calibri"/>
              </a:rPr>
              <a:t>PR, Commit</a:t>
            </a:r>
            <a:endParaRPr lang="en-US" sz="1600" b="1">
              <a:solidFill>
                <a:srgbClr val="D12C5F"/>
              </a:solidFill>
              <a:ea typeface="Calibri"/>
              <a:cs typeface="Calibri"/>
            </a:endParaRPr>
          </a:p>
        </p:txBody>
      </p:sp>
      <p:sp>
        <p:nvSpPr>
          <p:cNvPr id="5" name="TextBox 3">
            <a:extLst>
              <a:ext uri="{FF2B5EF4-FFF2-40B4-BE49-F238E27FC236}">
                <a16:creationId xmlns:a16="http://schemas.microsoft.com/office/drawing/2014/main" id="{0A830675-7CE9-A0B1-AE8B-A7698DE54B5D}"/>
              </a:ext>
            </a:extLst>
          </p:cNvPr>
          <p:cNvSpPr txBox="1"/>
          <p:nvPr/>
        </p:nvSpPr>
        <p:spPr>
          <a:xfrm>
            <a:off x="242664" y="2411687"/>
            <a:ext cx="19733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2800" b="1" err="1">
                <a:solidFill>
                  <a:srgbClr val="D12C5F"/>
                </a:solidFill>
                <a:latin typeface="Ubuntu"/>
                <a:ea typeface="Calibri"/>
                <a:cs typeface="Calibri"/>
              </a:rPr>
              <a:t>Translator</a:t>
            </a:r>
            <a:endParaRPr lang="en-US" sz="1600" b="1">
              <a:solidFill>
                <a:srgbClr val="D12C5F"/>
              </a:solidFill>
              <a:ea typeface="Calibri"/>
              <a:cs typeface="Calibri"/>
            </a:endParaRPr>
          </a:p>
        </p:txBody>
      </p:sp>
    </p:spTree>
    <p:extLst>
      <p:ext uri="{BB962C8B-B14F-4D97-AF65-F5344CB8AC3E}">
        <p14:creationId xmlns:p14="http://schemas.microsoft.com/office/powerpoint/2010/main" val="146000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ED966E8A-E682-75CC-6556-3C3682C64F29}"/>
              </a:ext>
            </a:extLst>
          </p:cNvPr>
          <p:cNvGrpSpPr>
            <a:grpSpLocks noChangeAspect="1"/>
          </p:cNvGrpSpPr>
          <p:nvPr/>
        </p:nvGrpSpPr>
        <p:grpSpPr>
          <a:xfrm>
            <a:off x="1308565" y="2523600"/>
            <a:ext cx="9574871" cy="1810800"/>
            <a:chOff x="877661" y="2296995"/>
            <a:chExt cx="4376215" cy="827630"/>
          </a:xfrm>
        </p:grpSpPr>
        <p:sp>
          <p:nvSpPr>
            <p:cNvPr id="5" name="Szövegdoboz 4">
              <a:extLst>
                <a:ext uri="{FF2B5EF4-FFF2-40B4-BE49-F238E27FC236}">
                  <a16:creationId xmlns:a16="http://schemas.microsoft.com/office/drawing/2014/main" id="{9670AA3A-DFB2-7E5E-A810-AF4930267F78}"/>
                </a:ext>
              </a:extLst>
            </p:cNvPr>
            <p:cNvSpPr txBox="1"/>
            <p:nvPr/>
          </p:nvSpPr>
          <p:spPr>
            <a:xfrm>
              <a:off x="1291476" y="2389453"/>
              <a:ext cx="3962400" cy="642715"/>
            </a:xfrm>
            <a:prstGeom prst="rect">
              <a:avLst/>
            </a:prstGeom>
          </p:spPr>
          <p:txBody>
            <a:bodyPr wrap="square" rtlCol="0">
              <a:spAutoFit/>
            </a:bodyPr>
            <a:lstStyle/>
            <a:p>
              <a:pPr algn="ctr">
                <a:lnSpc>
                  <a:spcPct val="150000"/>
                </a:lnSpc>
              </a:pPr>
              <a:r>
                <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p>
          </p:txBody>
        </p:sp>
        <p:pic>
          <p:nvPicPr>
            <p:cNvPr id="6" name="Picture 2">
              <a:extLst>
                <a:ext uri="{FF2B5EF4-FFF2-40B4-BE49-F238E27FC236}">
                  <a16:creationId xmlns:a16="http://schemas.microsoft.com/office/drawing/2014/main" id="{BDF766ED-6054-23BF-F414-8001588DB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296995"/>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654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786EF2D0-8188-C5CD-CAF8-8620D4D61C64}"/>
              </a:ext>
            </a:extLst>
          </p:cNvPr>
          <p:cNvPicPr>
            <a:picLocks noChangeAspect="1"/>
          </p:cNvPicPr>
          <p:nvPr/>
        </p:nvPicPr>
        <p:blipFill>
          <a:blip r:embed="rId3"/>
          <a:stretch>
            <a:fillRect/>
          </a:stretch>
        </p:blipFill>
        <p:spPr>
          <a:xfrm>
            <a:off x="2241" y="509199"/>
            <a:ext cx="12188237" cy="6349961"/>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742275" y="-1763"/>
            <a:ext cx="2707453" cy="1325563"/>
          </a:xfrm>
        </p:spPr>
        <p:txBody>
          <a:bodyPr/>
          <a:lstStyle/>
          <a:p>
            <a:r>
              <a:rPr lang="en-US">
                <a:latin typeface="Ubuntu"/>
              </a:rPr>
              <a:t>Localer</a:t>
            </a:r>
            <a:endParaRPr lang="en-US"/>
          </a:p>
        </p:txBody>
      </p:sp>
    </p:spTree>
    <p:extLst>
      <p:ext uri="{BB962C8B-B14F-4D97-AF65-F5344CB8AC3E}">
        <p14:creationId xmlns:p14="http://schemas.microsoft.com/office/powerpoint/2010/main" val="1308320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3FEA991A-BD87-D76A-01AE-BD3C3E8CC0E5}"/>
              </a:ext>
            </a:extLst>
          </p:cNvPr>
          <p:cNvPicPr>
            <a:picLocks noChangeAspect="1"/>
          </p:cNvPicPr>
          <p:nvPr/>
        </p:nvPicPr>
        <p:blipFill rotWithShape="1">
          <a:blip r:embed="rId3"/>
          <a:srcRect l="-1301" b="-137"/>
          <a:stretch/>
        </p:blipFill>
        <p:spPr>
          <a:xfrm>
            <a:off x="-75257" y="10"/>
            <a:ext cx="5134790" cy="6867275"/>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Title 1">
            <a:extLst>
              <a:ext uri="{FF2B5EF4-FFF2-40B4-BE49-F238E27FC236}">
                <a16:creationId xmlns:a16="http://schemas.microsoft.com/office/drawing/2014/main" id="{39C4399A-67D3-6BA7-25FE-192C36BA6505}"/>
              </a:ext>
            </a:extLst>
          </p:cNvPr>
          <p:cNvSpPr txBox="1">
            <a:spLocks/>
          </p:cNvSpPr>
          <p:nvPr/>
        </p:nvSpPr>
        <p:spPr>
          <a:xfrm>
            <a:off x="5946423" y="2510013"/>
            <a:ext cx="6150563" cy="2238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r>
              <a:rPr lang="en-US">
                <a:solidFill>
                  <a:srgbClr val="D12C5F"/>
                </a:solidFill>
                <a:latin typeface="Ubuntu"/>
              </a:rPr>
              <a:t>Translators &lt;3</a:t>
            </a:r>
            <a:endParaRPr lang="en-US">
              <a:solidFill>
                <a:srgbClr val="D12C5F"/>
              </a:solidFill>
            </a:endParaRPr>
          </a:p>
        </p:txBody>
      </p:sp>
    </p:spTree>
    <p:extLst>
      <p:ext uri="{BB962C8B-B14F-4D97-AF65-F5344CB8AC3E}">
        <p14:creationId xmlns:p14="http://schemas.microsoft.com/office/powerpoint/2010/main" val="4229023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5893364-F4BF-6E12-B4E6-373A154D3653}"/>
              </a:ext>
            </a:extLst>
          </p:cNvPr>
          <p:cNvSpPr>
            <a:spLocks noGrp="1"/>
          </p:cNvSpPr>
          <p:nvPr>
            <p:ph type="title"/>
          </p:nvPr>
        </p:nvSpPr>
        <p:spPr/>
        <p:txBody>
          <a:bodyPr/>
          <a:lstStyle/>
          <a:p>
            <a:r>
              <a:rPr lang="hu-HU" err="1"/>
              <a:t>Websites</a:t>
            </a:r>
            <a:r>
              <a:rPr lang="hu-HU"/>
              <a:t> – </a:t>
            </a:r>
            <a:r>
              <a:rPr lang="hu-HU" err="1"/>
              <a:t>Gump.live</a:t>
            </a:r>
            <a:endParaRPr lang="hu-HU"/>
          </a:p>
        </p:txBody>
      </p:sp>
      <p:sp>
        <p:nvSpPr>
          <p:cNvPr id="3" name="Tartalom helye 2">
            <a:extLst>
              <a:ext uri="{FF2B5EF4-FFF2-40B4-BE49-F238E27FC236}">
                <a16:creationId xmlns:a16="http://schemas.microsoft.com/office/drawing/2014/main" id="{2E9ECBD6-AB21-303B-EDAE-E9BE5EA69E54}"/>
              </a:ext>
            </a:extLst>
          </p:cNvPr>
          <p:cNvSpPr>
            <a:spLocks noGrp="1"/>
          </p:cNvSpPr>
          <p:nvPr>
            <p:ph idx="1"/>
          </p:nvPr>
        </p:nvSpPr>
        <p:spPr>
          <a:xfrm>
            <a:off x="838200" y="2390775"/>
            <a:ext cx="5400554" cy="3005455"/>
          </a:xfrm>
        </p:spPr>
        <p:txBody>
          <a:bodyPr/>
          <a:lstStyle/>
          <a:p>
            <a:r>
              <a:rPr lang="hu-HU">
                <a:hlinkClick r:id="rId2">
                  <a:extLst>
                    <a:ext uri="{A12FA001-AC4F-418D-AE19-62706E023703}">
                      <ahyp:hlinkClr xmlns:ahyp="http://schemas.microsoft.com/office/drawing/2018/hyperlinkcolor" val="tx"/>
                    </a:ext>
                  </a:extLst>
                </a:hlinkClick>
              </a:rPr>
              <a:t>Backend API</a:t>
            </a:r>
            <a:endParaRPr lang="hu-HU"/>
          </a:p>
          <a:p>
            <a:r>
              <a:rPr lang="hu-HU" err="1">
                <a:hlinkClick r:id="rId3">
                  <a:extLst>
                    <a:ext uri="{A12FA001-AC4F-418D-AE19-62706E023703}">
                      <ahyp:hlinkClr xmlns:ahyp="http://schemas.microsoft.com/office/drawing/2018/hyperlinkcolor" val="tx"/>
                    </a:ext>
                  </a:extLst>
                </a:hlinkClick>
              </a:rPr>
              <a:t>Translator</a:t>
            </a:r>
            <a:r>
              <a:rPr lang="hu-HU">
                <a:hlinkClick r:id="rId3">
                  <a:extLst>
                    <a:ext uri="{A12FA001-AC4F-418D-AE19-62706E023703}">
                      <ahyp:hlinkClr xmlns:ahyp="http://schemas.microsoft.com/office/drawing/2018/hyperlinkcolor" val="tx"/>
                    </a:ext>
                  </a:extLst>
                </a:hlinkClick>
              </a:rPr>
              <a:t> &amp; </a:t>
            </a:r>
            <a:r>
              <a:rPr lang="hu-HU" err="1">
                <a:hlinkClick r:id="rId3">
                  <a:extLst>
                    <a:ext uri="{A12FA001-AC4F-418D-AE19-62706E023703}">
                      <ahyp:hlinkClr xmlns:ahyp="http://schemas.microsoft.com/office/drawing/2018/hyperlinkcolor" val="tx"/>
                    </a:ext>
                  </a:extLst>
                </a:hlinkClick>
              </a:rPr>
              <a:t>Moderator</a:t>
            </a:r>
            <a:r>
              <a:rPr lang="hu-HU">
                <a:hlinkClick r:id="rId3">
                  <a:extLst>
                    <a:ext uri="{A12FA001-AC4F-418D-AE19-62706E023703}">
                      <ahyp:hlinkClr xmlns:ahyp="http://schemas.microsoft.com/office/drawing/2018/hyperlinkcolor" val="tx"/>
                    </a:ext>
                  </a:extLst>
                </a:hlinkClick>
              </a:rPr>
              <a:t> Frontend</a:t>
            </a:r>
            <a:endParaRPr lang="hu-HU"/>
          </a:p>
        </p:txBody>
      </p:sp>
      <p:pic>
        <p:nvPicPr>
          <p:cNvPr id="5" name="Ábra 4">
            <a:extLst>
              <a:ext uri="{FF2B5EF4-FFF2-40B4-BE49-F238E27FC236}">
                <a16:creationId xmlns:a16="http://schemas.microsoft.com/office/drawing/2014/main" id="{4C178880-534E-EA7A-B68A-F036029005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4589" y="2390775"/>
            <a:ext cx="5562600" cy="4467225"/>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9CBB3AF0-D51B-809F-F5AF-E39C85CEB245}"/>
              </a:ext>
            </a:extLst>
          </p:cNvPr>
          <p:cNvPicPr>
            <a:picLocks noChangeAspect="1"/>
          </p:cNvPicPr>
          <p:nvPr/>
        </p:nvPicPr>
        <p:blipFill>
          <a:blip r:embed="rId6"/>
          <a:stretch>
            <a:fillRect/>
          </a:stretch>
        </p:blipFill>
        <p:spPr>
          <a:xfrm>
            <a:off x="6789879" y="1894742"/>
            <a:ext cx="4939553" cy="1131281"/>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3077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D4F13527-07AC-0D76-5862-1895D29D2C94}"/>
              </a:ext>
            </a:extLst>
          </p:cNvPr>
          <p:cNvGrpSpPr>
            <a:grpSpLocks noChangeAspect="1"/>
          </p:cNvGrpSpPr>
          <p:nvPr/>
        </p:nvGrpSpPr>
        <p:grpSpPr>
          <a:xfrm>
            <a:off x="2197494" y="2523600"/>
            <a:ext cx="7797013" cy="1810800"/>
            <a:chOff x="877661" y="2202638"/>
            <a:chExt cx="4376215" cy="1016345"/>
          </a:xfrm>
        </p:grpSpPr>
        <p:sp>
          <p:nvSpPr>
            <p:cNvPr id="3" name="Szövegdoboz 2">
              <a:extLst>
                <a:ext uri="{FF2B5EF4-FFF2-40B4-BE49-F238E27FC236}">
                  <a16:creationId xmlns:a16="http://schemas.microsoft.com/office/drawing/2014/main" id="{FF5A1F3B-423A-06CC-5CFE-BC7F4292C03B}"/>
                </a:ext>
              </a:extLst>
            </p:cNvPr>
            <p:cNvSpPr txBox="1"/>
            <p:nvPr/>
          </p:nvSpPr>
          <p:spPr>
            <a:xfrm>
              <a:off x="1291476" y="2202638"/>
              <a:ext cx="3962400" cy="1016345"/>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7" name="Picture 2">
              <a:extLst>
                <a:ext uri="{FF2B5EF4-FFF2-40B4-BE49-F238E27FC236}">
                  <a16:creationId xmlns:a16="http://schemas.microsoft.com/office/drawing/2014/main" id="{4C5EB795-4B2E-449C-9B30-BE826687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3185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7D86388-C4C1-E951-671A-35CBBAD98F57}"/>
              </a:ext>
            </a:extLst>
          </p:cNvPr>
          <p:cNvSpPr>
            <a:spLocks noGrp="1"/>
          </p:cNvSpPr>
          <p:nvPr>
            <p:ph type="title"/>
          </p:nvPr>
        </p:nvSpPr>
        <p:spPr>
          <a:xfrm>
            <a:off x="838200" y="1128077"/>
            <a:ext cx="10515600" cy="1325563"/>
          </a:xfrm>
        </p:spPr>
        <p:txBody>
          <a:bodyPr>
            <a:normAutofit fontScale="90000"/>
          </a:bodyPr>
          <a:lstStyle/>
          <a:p>
            <a:pPr algn="ctr"/>
            <a:r>
              <a:rPr lang="hu-HU" err="1"/>
              <a:t>Thank</a:t>
            </a:r>
            <a:r>
              <a:rPr lang="hu-HU"/>
              <a:t> </a:t>
            </a:r>
            <a:r>
              <a:rPr lang="hu-HU" err="1"/>
              <a:t>you</a:t>
            </a:r>
            <a:r>
              <a:rPr lang="hu-HU"/>
              <a:t> </a:t>
            </a:r>
            <a:r>
              <a:rPr lang="hu-HU" err="1"/>
              <a:t>for</a:t>
            </a:r>
            <a:r>
              <a:rPr lang="hu-HU"/>
              <a:t> </a:t>
            </a:r>
            <a:r>
              <a:rPr lang="hu-HU" err="1"/>
              <a:t>your</a:t>
            </a:r>
            <a:r>
              <a:rPr lang="hu-HU"/>
              <a:t> </a:t>
            </a:r>
            <a:r>
              <a:rPr lang="hu-HU" err="1"/>
              <a:t>kind</a:t>
            </a:r>
            <a:r>
              <a:rPr lang="hu-HU"/>
              <a:t> </a:t>
            </a:r>
            <a:r>
              <a:rPr lang="hu-HU" err="1"/>
              <a:t>attention</a:t>
            </a:r>
            <a:r>
              <a:rPr lang="hu-HU"/>
              <a:t>.</a:t>
            </a:r>
          </a:p>
        </p:txBody>
      </p:sp>
      <p:pic>
        <p:nvPicPr>
          <p:cNvPr id="9" name="Ábra 8">
            <a:extLst>
              <a:ext uri="{FF2B5EF4-FFF2-40B4-BE49-F238E27FC236}">
                <a16:creationId xmlns:a16="http://schemas.microsoft.com/office/drawing/2014/main" id="{31C409D0-3E0D-EF75-CAEC-1262837CB9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62013" y="2667317"/>
            <a:ext cx="5667974" cy="4190683"/>
          </a:xfrm>
          <a:prstGeom prst="rect">
            <a:avLst/>
          </a:prstGeom>
        </p:spPr>
      </p:pic>
    </p:spTree>
    <p:extLst>
      <p:ext uri="{BB962C8B-B14F-4D97-AF65-F5344CB8AC3E}">
        <p14:creationId xmlns:p14="http://schemas.microsoft.com/office/powerpoint/2010/main" val="2225113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3640294D-8F74-E7C3-E980-0CB793E7FC9E}"/>
              </a:ext>
            </a:extLst>
          </p:cNvPr>
          <p:cNvGrpSpPr/>
          <p:nvPr/>
        </p:nvGrpSpPr>
        <p:grpSpPr>
          <a:xfrm>
            <a:off x="1308960" y="2523675"/>
            <a:ext cx="9574081" cy="1810650"/>
            <a:chOff x="877661" y="2296996"/>
            <a:chExt cx="4376215" cy="827630"/>
          </a:xfrm>
        </p:grpSpPr>
        <p:sp>
          <p:nvSpPr>
            <p:cNvPr id="5" name="Szövegdoboz 4">
              <a:extLst>
                <a:ext uri="{FF2B5EF4-FFF2-40B4-BE49-F238E27FC236}">
                  <a16:creationId xmlns:a16="http://schemas.microsoft.com/office/drawing/2014/main" id="{7986A453-CD6F-F52F-C286-256CDC9992A1}"/>
                </a:ext>
              </a:extLst>
            </p:cNvPr>
            <p:cNvSpPr txBox="1"/>
            <p:nvPr/>
          </p:nvSpPr>
          <p:spPr>
            <a:xfrm>
              <a:off x="1291476" y="2389426"/>
              <a:ext cx="3962400" cy="642769"/>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5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13339D8E-8CA4-5C35-F8E3-32A459AB4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3123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32F357D-CDFF-8A51-216D-8248FA4B27F3}"/>
              </a:ext>
            </a:extLst>
          </p:cNvPr>
          <p:cNvSpPr>
            <a:spLocks noGrp="1"/>
          </p:cNvSpPr>
          <p:nvPr>
            <p:ph type="title"/>
          </p:nvPr>
        </p:nvSpPr>
        <p:spPr/>
        <p:txBody>
          <a:bodyPr/>
          <a:lstStyle/>
          <a:p>
            <a:r>
              <a:rPr lang="hu-HU" err="1"/>
              <a:t>What</a:t>
            </a:r>
            <a:r>
              <a:rPr lang="hu-HU"/>
              <a:t> is </a:t>
            </a:r>
            <a:r>
              <a:rPr lang="hu-HU" err="1"/>
              <a:t>Gump</a:t>
            </a:r>
            <a:r>
              <a:rPr lang="hu-HU"/>
              <a:t>?</a:t>
            </a:r>
          </a:p>
        </p:txBody>
      </p:sp>
      <p:sp>
        <p:nvSpPr>
          <p:cNvPr id="3" name="Tartalom helye 2">
            <a:extLst>
              <a:ext uri="{FF2B5EF4-FFF2-40B4-BE49-F238E27FC236}">
                <a16:creationId xmlns:a16="http://schemas.microsoft.com/office/drawing/2014/main" id="{EB62165D-7737-C166-D2F3-9F59B230EC77}"/>
              </a:ext>
            </a:extLst>
          </p:cNvPr>
          <p:cNvSpPr>
            <a:spLocks noGrp="1"/>
          </p:cNvSpPr>
          <p:nvPr>
            <p:ph idx="1"/>
          </p:nvPr>
        </p:nvSpPr>
        <p:spPr/>
        <p:txBody>
          <a:bodyPr vert="horz" lIns="91440" tIns="45720" rIns="91440" bIns="45720" rtlCol="0" anchor="t">
            <a:normAutofit/>
          </a:bodyPr>
          <a:lstStyle/>
          <a:p>
            <a:r>
              <a:rPr lang="hu-HU" b="1" err="1">
                <a:latin typeface="Ubuntu"/>
              </a:rPr>
              <a:t>G</a:t>
            </a:r>
            <a:r>
              <a:rPr lang="hu-HU" err="1">
                <a:latin typeface="Ubuntu"/>
              </a:rPr>
              <a:t>iant</a:t>
            </a:r>
            <a:r>
              <a:rPr lang="hu-HU">
                <a:latin typeface="Ubuntu"/>
              </a:rPr>
              <a:t> </a:t>
            </a:r>
            <a:r>
              <a:rPr lang="hu-HU" err="1">
                <a:latin typeface="Ubuntu"/>
              </a:rPr>
              <a:t>Database</a:t>
            </a:r>
            <a:endParaRPr lang="hu-HU"/>
          </a:p>
          <a:p>
            <a:r>
              <a:rPr lang="hu-HU" b="1" err="1">
                <a:latin typeface="Ubuntu"/>
              </a:rPr>
              <a:t>U</a:t>
            </a:r>
            <a:r>
              <a:rPr lang="hu-HU" err="1">
                <a:latin typeface="Ubuntu"/>
              </a:rPr>
              <a:t>ser</a:t>
            </a:r>
            <a:r>
              <a:rPr lang="hu-HU">
                <a:latin typeface="Ubuntu"/>
              </a:rPr>
              <a:t> </a:t>
            </a:r>
            <a:r>
              <a:rPr lang="hu-HU" err="1">
                <a:latin typeface="Ubuntu"/>
              </a:rPr>
              <a:t>Badges</a:t>
            </a:r>
            <a:endParaRPr lang="hu-HU">
              <a:latin typeface="Ubuntu"/>
            </a:endParaRPr>
          </a:p>
          <a:p>
            <a:r>
              <a:rPr lang="hu-HU" b="1" err="1">
                <a:latin typeface="Ubuntu"/>
              </a:rPr>
              <a:t>M</a:t>
            </a:r>
            <a:r>
              <a:rPr lang="hu-HU" err="1">
                <a:latin typeface="Ubuntu"/>
              </a:rPr>
              <a:t>odular</a:t>
            </a:r>
            <a:r>
              <a:rPr lang="hu-HU">
                <a:latin typeface="Ubuntu"/>
              </a:rPr>
              <a:t> Recipe </a:t>
            </a:r>
            <a:r>
              <a:rPr lang="hu-HU" err="1">
                <a:latin typeface="Ubuntu"/>
              </a:rPr>
              <a:t>Sharing</a:t>
            </a:r>
            <a:endParaRPr lang="hu-HU">
              <a:latin typeface="Ubuntu"/>
            </a:endParaRPr>
          </a:p>
          <a:p>
            <a:r>
              <a:rPr lang="hu-HU" b="1">
                <a:latin typeface="Ubuntu"/>
              </a:rPr>
              <a:t>P</a:t>
            </a:r>
            <a:r>
              <a:rPr lang="hu-HU">
                <a:latin typeface="Ubuntu"/>
              </a:rPr>
              <a:t>artner </a:t>
            </a:r>
            <a:r>
              <a:rPr lang="hu-HU" err="1">
                <a:latin typeface="Ubuntu"/>
              </a:rPr>
              <a:t>Adverts</a:t>
            </a:r>
            <a:endParaRPr lang="hu-HU">
              <a:latin typeface="Ubuntu"/>
            </a:endParaRPr>
          </a:p>
          <a:p>
            <a:pPr marL="0" indent="0">
              <a:buNone/>
            </a:pPr>
            <a:endParaRPr lang="hu-HU"/>
          </a:p>
          <a:p>
            <a:endParaRPr lang="hu-HU"/>
          </a:p>
        </p:txBody>
      </p:sp>
      <p:pic>
        <p:nvPicPr>
          <p:cNvPr id="9" name="Ábra 8">
            <a:extLst>
              <a:ext uri="{FF2B5EF4-FFF2-40B4-BE49-F238E27FC236}">
                <a16:creationId xmlns:a16="http://schemas.microsoft.com/office/drawing/2014/main" id="{1146787D-9005-70FA-4912-0A4B80152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3583" y="2892425"/>
            <a:ext cx="3958417" cy="3965575"/>
          </a:xfrm>
          <a:prstGeom prst="rect">
            <a:avLst/>
          </a:prstGeom>
        </p:spPr>
      </p:pic>
    </p:spTree>
    <p:extLst>
      <p:ext uri="{BB962C8B-B14F-4D97-AF65-F5344CB8AC3E}">
        <p14:creationId xmlns:p14="http://schemas.microsoft.com/office/powerpoint/2010/main" val="347421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33283C3-ABC5-BB46-EB01-110709F397A5}"/>
              </a:ext>
            </a:extLst>
          </p:cNvPr>
          <p:cNvSpPr>
            <a:spLocks noGrp="1"/>
          </p:cNvSpPr>
          <p:nvPr>
            <p:ph type="title"/>
          </p:nvPr>
        </p:nvSpPr>
        <p:spPr>
          <a:xfrm>
            <a:off x="753533" y="355718"/>
            <a:ext cx="10515600" cy="1325563"/>
          </a:xfrm>
        </p:spPr>
        <p:txBody>
          <a:bodyPr/>
          <a:lstStyle/>
          <a:p>
            <a:r>
              <a:rPr lang="hu-HU">
                <a:latin typeface="Ubuntu"/>
              </a:rPr>
              <a:t>Key </a:t>
            </a:r>
            <a:r>
              <a:rPr lang="hu-HU" err="1">
                <a:latin typeface="Ubuntu"/>
              </a:rPr>
              <a:t>Features</a:t>
            </a:r>
            <a:endParaRPr lang="hu-HU" err="1"/>
          </a:p>
        </p:txBody>
      </p:sp>
      <p:sp>
        <p:nvSpPr>
          <p:cNvPr id="3" name="Tartalom helye 2">
            <a:extLst>
              <a:ext uri="{FF2B5EF4-FFF2-40B4-BE49-F238E27FC236}">
                <a16:creationId xmlns:a16="http://schemas.microsoft.com/office/drawing/2014/main" id="{315D6854-4A58-8055-99A5-6DB9F6143B89}"/>
              </a:ext>
            </a:extLst>
          </p:cNvPr>
          <p:cNvSpPr>
            <a:spLocks noGrp="1"/>
          </p:cNvSpPr>
          <p:nvPr>
            <p:ph idx="1"/>
          </p:nvPr>
        </p:nvSpPr>
        <p:spPr>
          <a:xfrm>
            <a:off x="555978" y="1882069"/>
            <a:ext cx="10515600" cy="4351338"/>
          </a:xfrm>
        </p:spPr>
        <p:txBody>
          <a:bodyPr vert="horz" lIns="91440" tIns="45720" rIns="91440" bIns="45720" rtlCol="0" anchor="t">
            <a:normAutofit/>
          </a:bodyPr>
          <a:lstStyle/>
          <a:p>
            <a:r>
              <a:rPr lang="hu-HU" err="1">
                <a:latin typeface="Ubuntu"/>
              </a:rPr>
              <a:t>Effortlessly</a:t>
            </a:r>
            <a:r>
              <a:rPr lang="hu-HU">
                <a:latin typeface="Ubuntu"/>
              </a:rPr>
              <a:t> </a:t>
            </a:r>
            <a:r>
              <a:rPr lang="hu-HU" err="1">
                <a:latin typeface="Ubuntu"/>
              </a:rPr>
              <a:t>Create</a:t>
            </a:r>
            <a:r>
              <a:rPr lang="hu-HU">
                <a:latin typeface="Ubuntu"/>
              </a:rPr>
              <a:t> </a:t>
            </a:r>
            <a:r>
              <a:rPr lang="hu-HU" err="1">
                <a:latin typeface="Ubuntu"/>
              </a:rPr>
              <a:t>Recipes</a:t>
            </a:r>
          </a:p>
          <a:p>
            <a:r>
              <a:rPr lang="hu-HU" err="1">
                <a:latin typeface="Ubuntu"/>
              </a:rPr>
              <a:t>Social</a:t>
            </a:r>
            <a:r>
              <a:rPr lang="hu-HU">
                <a:latin typeface="Ubuntu"/>
              </a:rPr>
              <a:t> Media </a:t>
            </a:r>
            <a:r>
              <a:rPr lang="hu-HU" err="1">
                <a:latin typeface="Ubuntu"/>
              </a:rPr>
              <a:t>Aspect</a:t>
            </a:r>
          </a:p>
          <a:p>
            <a:r>
              <a:rPr lang="hu-HU" err="1">
                <a:latin typeface="Ubuntu"/>
              </a:rPr>
              <a:t>Localized</a:t>
            </a:r>
            <a:endParaRPr lang="hu-HU" err="1">
              <a:latin typeface="Ubuntu"/>
              <a:cs typeface="Arial"/>
            </a:endParaRPr>
          </a:p>
          <a:p>
            <a:r>
              <a:rPr lang="hu-HU">
                <a:latin typeface="Arial"/>
                <a:cs typeface="Arial"/>
              </a:rPr>
              <a:t>Sophisticated Recommendations</a:t>
            </a:r>
            <a:endParaRPr lang="hu-HU">
              <a:latin typeface="Ubuntu"/>
              <a:cs typeface="Arial"/>
            </a:endParaRPr>
          </a:p>
          <a:p>
            <a:endParaRPr lang="hu-HU"/>
          </a:p>
        </p:txBody>
      </p:sp>
      <p:pic>
        <p:nvPicPr>
          <p:cNvPr id="2052" name="Picture 4">
            <a:extLst>
              <a:ext uri="{FF2B5EF4-FFF2-40B4-BE49-F238E27FC236}">
                <a16:creationId xmlns:a16="http://schemas.microsoft.com/office/drawing/2014/main" id="{1F51715F-7BAA-A971-0F83-E8EC201DD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545" y="1135380"/>
            <a:ext cx="4587240" cy="458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8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74F6F77E-2C88-D5EB-84E5-AD67CEF2BA5B}"/>
              </a:ext>
            </a:extLst>
          </p:cNvPr>
          <p:cNvGrpSpPr>
            <a:grpSpLocks noChangeAspect="1"/>
          </p:cNvGrpSpPr>
          <p:nvPr/>
        </p:nvGrpSpPr>
        <p:grpSpPr>
          <a:xfrm>
            <a:off x="1308000" y="2523494"/>
            <a:ext cx="9576000" cy="1811013"/>
            <a:chOff x="877661" y="2328079"/>
            <a:chExt cx="4376215" cy="827630"/>
          </a:xfrm>
        </p:grpSpPr>
        <p:sp>
          <p:nvSpPr>
            <p:cNvPr id="5" name="Szövegdoboz 4">
              <a:extLst>
                <a:ext uri="{FF2B5EF4-FFF2-40B4-BE49-F238E27FC236}">
                  <a16:creationId xmlns:a16="http://schemas.microsoft.com/office/drawing/2014/main" id="{72368B45-229E-BD62-D142-7FECD5B7A0D3}"/>
                </a:ext>
              </a:extLst>
            </p:cNvPr>
            <p:cNvSpPr txBox="1"/>
            <p:nvPr/>
          </p:nvSpPr>
          <p:spPr>
            <a:xfrm>
              <a:off x="1291476" y="2420574"/>
              <a:ext cx="3962400" cy="642640"/>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36848183-5D90-41EF-8A75-BB3436DCB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328079"/>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438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ECB7477-DDCD-526D-5D19-87159A16DE1C}"/>
              </a:ext>
            </a:extLst>
          </p:cNvPr>
          <p:cNvSpPr>
            <a:spLocks noGrp="1"/>
          </p:cNvSpPr>
          <p:nvPr>
            <p:ph type="title"/>
          </p:nvPr>
        </p:nvSpPr>
        <p:spPr/>
        <p:txBody>
          <a:bodyPr/>
          <a:lstStyle/>
          <a:p>
            <a:r>
              <a:rPr lang="hu-HU"/>
              <a:t>The Team</a:t>
            </a:r>
          </a:p>
        </p:txBody>
      </p:sp>
      <p:sp>
        <p:nvSpPr>
          <p:cNvPr id="4" name="Ellipszis 3">
            <a:extLst>
              <a:ext uri="{FF2B5EF4-FFF2-40B4-BE49-F238E27FC236}">
                <a16:creationId xmlns:a16="http://schemas.microsoft.com/office/drawing/2014/main" id="{3BF6827E-4C84-9371-F9CF-B059A664E340}"/>
              </a:ext>
            </a:extLst>
          </p:cNvPr>
          <p:cNvSpPr/>
          <p:nvPr/>
        </p:nvSpPr>
        <p:spPr>
          <a:xfrm>
            <a:off x="632460" y="2148840"/>
            <a:ext cx="2941320" cy="294132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Ellipszis 4">
            <a:extLst>
              <a:ext uri="{FF2B5EF4-FFF2-40B4-BE49-F238E27FC236}">
                <a16:creationId xmlns:a16="http://schemas.microsoft.com/office/drawing/2014/main" id="{0314BD14-099B-6F50-2491-225DB5FFCA77}"/>
              </a:ext>
            </a:extLst>
          </p:cNvPr>
          <p:cNvSpPr/>
          <p:nvPr/>
        </p:nvSpPr>
        <p:spPr>
          <a:xfrm>
            <a:off x="4625340" y="2148840"/>
            <a:ext cx="2941320" cy="294132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Ellipszis 5">
            <a:extLst>
              <a:ext uri="{FF2B5EF4-FFF2-40B4-BE49-F238E27FC236}">
                <a16:creationId xmlns:a16="http://schemas.microsoft.com/office/drawing/2014/main" id="{23BF2A04-989B-55F9-C613-14EF0072D797}"/>
              </a:ext>
            </a:extLst>
          </p:cNvPr>
          <p:cNvSpPr/>
          <p:nvPr/>
        </p:nvSpPr>
        <p:spPr>
          <a:xfrm>
            <a:off x="8618220" y="2148840"/>
            <a:ext cx="2941320" cy="294132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Szövegdoboz 6">
            <a:extLst>
              <a:ext uri="{FF2B5EF4-FFF2-40B4-BE49-F238E27FC236}">
                <a16:creationId xmlns:a16="http://schemas.microsoft.com/office/drawing/2014/main" id="{4688FD1A-B04D-AAC5-455A-1007B0577C28}"/>
              </a:ext>
            </a:extLst>
          </p:cNvPr>
          <p:cNvSpPr txBox="1"/>
          <p:nvPr/>
        </p:nvSpPr>
        <p:spPr>
          <a:xfrm>
            <a:off x="243840" y="5410200"/>
            <a:ext cx="3505200" cy="800219"/>
          </a:xfrm>
          <a:prstGeom prst="rect">
            <a:avLst/>
          </a:prstGeom>
          <a:noFill/>
        </p:spPr>
        <p:txBody>
          <a:bodyPr wrap="square" rtlCol="0">
            <a:spAutoFit/>
          </a:bodyPr>
          <a:lstStyle/>
          <a:p>
            <a:pPr algn="ctr">
              <a:spcAft>
                <a:spcPts val="1200"/>
              </a:spcAft>
            </a:pPr>
            <a:r>
              <a:rPr lang="hu-HU" b="1" err="1">
                <a:solidFill>
                  <a:srgbClr val="C00000"/>
                </a:solidFill>
                <a:effectLst>
                  <a:outerShdw blurRad="254000" sx="102000" sy="102000" algn="ctr" rotWithShape="0">
                    <a:srgbClr val="F35827">
                      <a:alpha val="60000"/>
                    </a:srgbClr>
                  </a:outerShdw>
                </a:effectLst>
                <a:latin typeface="Ubuntu" panose="020B0504030602030204" pitchFamily="34" charset="0"/>
              </a:rPr>
              <a:t>Csepi</a:t>
            </a:r>
            <a:r>
              <a:rPr lang="hu-HU" b="1">
                <a:solidFill>
                  <a:srgbClr val="C00000"/>
                </a:solidFill>
                <a:effectLst>
                  <a:outerShdw blurRad="254000" sx="102000" sy="102000" algn="ctr" rotWithShape="0">
                    <a:srgbClr val="F35827">
                      <a:alpha val="60000"/>
                    </a:srgbClr>
                  </a:outerShdw>
                </a:effectLst>
                <a:latin typeface="Ubuntu" panose="020B0504030602030204" pitchFamily="34" charset="0"/>
              </a:rPr>
              <a:t> Szilveszter</a:t>
            </a:r>
          </a:p>
          <a:p>
            <a:pPr algn="ct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Backend, Frontend,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Docs</a:t>
            </a:r>
            <a:endParaRPr lang="hu-HU" b="1">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0" name="Szövegdoboz 9">
            <a:extLst>
              <a:ext uri="{FF2B5EF4-FFF2-40B4-BE49-F238E27FC236}">
                <a16:creationId xmlns:a16="http://schemas.microsoft.com/office/drawing/2014/main" id="{FD6EB4CC-7FCA-E433-742A-412E91688C93}"/>
              </a:ext>
            </a:extLst>
          </p:cNvPr>
          <p:cNvSpPr txBox="1"/>
          <p:nvPr/>
        </p:nvSpPr>
        <p:spPr>
          <a:xfrm>
            <a:off x="4343400" y="5410199"/>
            <a:ext cx="3505200" cy="1077218"/>
          </a:xfrm>
          <a:prstGeom prst="rect">
            <a:avLst/>
          </a:prstGeom>
          <a:noFill/>
        </p:spPr>
        <p:txBody>
          <a:bodyPr wrap="square" lIns="91440" tIns="45720" rIns="91440" bIns="45720" rtlCol="0" anchor="t">
            <a:spAutoFit/>
          </a:bodyPr>
          <a:lstStyle/>
          <a:p>
            <a:pPr algn="ctr">
              <a:spcAft>
                <a:spcPts val="1200"/>
              </a:spcAft>
            </a:pPr>
            <a:r>
              <a:rPr lang="hu-HU" b="1">
                <a:solidFill>
                  <a:srgbClr val="C00000"/>
                </a:solidFill>
                <a:effectLst>
                  <a:outerShdw blurRad="254000" sx="102000" sy="102000" algn="ctr" rotWithShape="0">
                    <a:srgbClr val="F35827">
                      <a:alpha val="60000"/>
                    </a:srgbClr>
                  </a:outerShdw>
                </a:effectLst>
                <a:latin typeface="Ubuntu"/>
              </a:rPr>
              <a:t>Hegyi Áron Ferenc</a:t>
            </a:r>
          </a:p>
          <a:p>
            <a:pPr algn="ctr"/>
            <a:r>
              <a:rPr lang="hu-HU" b="1">
                <a:solidFill>
                  <a:srgbClr val="F35827"/>
                </a:solidFill>
                <a:effectLst>
                  <a:outerShdw blurRad="254000" sx="102000" sy="102000" algn="ctr" rotWithShape="0">
                    <a:srgbClr val="F35827">
                      <a:alpha val="60000"/>
                    </a:srgbClr>
                  </a:outerShdw>
                </a:effectLst>
                <a:latin typeface="Ubuntu"/>
              </a:rPr>
              <a:t>Frontend, Backend</a:t>
            </a:r>
            <a:br>
              <a:rPr lang="hu-HU" b="1">
                <a:solidFill>
                  <a:srgbClr val="F35827"/>
                </a:solidFill>
                <a:effectLst>
                  <a:outerShdw blurRad="254000" sx="102000" sy="102000" algn="ctr" rotWithShape="0">
                    <a:srgbClr val="F35827">
                      <a:alpha val="60000"/>
                    </a:srgbClr>
                  </a:outerShdw>
                </a:effectLst>
                <a:latin typeface="Ubuntu"/>
              </a:rPr>
            </a:br>
            <a:r>
              <a:rPr lang="hu-HU" b="1">
                <a:solidFill>
                  <a:srgbClr val="F35827"/>
                </a:solidFill>
                <a:effectLst>
                  <a:outerShdw blurRad="254000" sx="102000" sy="102000" algn="ctr" rotWithShape="0">
                    <a:srgbClr val="F35827">
                      <a:alpha val="60000"/>
                    </a:srgbClr>
                  </a:outerShdw>
                </a:effectLst>
                <a:latin typeface="Ubuntu"/>
              </a:rPr>
              <a:t>UI design, </a:t>
            </a:r>
            <a:r>
              <a:rPr lang="hu-HU" b="1" err="1">
                <a:solidFill>
                  <a:srgbClr val="F35827"/>
                </a:solidFill>
                <a:effectLst>
                  <a:outerShdw blurRad="254000" sx="102000" sy="102000" algn="ctr" rotWithShape="0">
                    <a:srgbClr val="F35827">
                      <a:alpha val="60000"/>
                    </a:srgbClr>
                  </a:outerShdw>
                </a:effectLst>
                <a:latin typeface="Ubuntu"/>
              </a:rPr>
              <a:t>Localer</a:t>
            </a:r>
            <a:endParaRPr lang="hu-HU" b="1" err="1">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1" name="Szövegdoboz 10">
            <a:extLst>
              <a:ext uri="{FF2B5EF4-FFF2-40B4-BE49-F238E27FC236}">
                <a16:creationId xmlns:a16="http://schemas.microsoft.com/office/drawing/2014/main" id="{A385655E-7483-1412-4AE6-F0A1130D75F6}"/>
              </a:ext>
            </a:extLst>
          </p:cNvPr>
          <p:cNvSpPr txBox="1"/>
          <p:nvPr/>
        </p:nvSpPr>
        <p:spPr>
          <a:xfrm>
            <a:off x="8442960" y="5410198"/>
            <a:ext cx="3505200" cy="800219"/>
          </a:xfrm>
          <a:prstGeom prst="rect">
            <a:avLst/>
          </a:prstGeom>
          <a:noFill/>
        </p:spPr>
        <p:txBody>
          <a:bodyPr wrap="square" rtlCol="0">
            <a:spAutoFit/>
          </a:bodyPr>
          <a:lstStyle/>
          <a:p>
            <a:pPr algn="ctr">
              <a:spcAft>
                <a:spcPts val="1200"/>
              </a:spcAft>
            </a:pPr>
            <a:r>
              <a:rPr lang="hu-HU" b="1">
                <a:solidFill>
                  <a:srgbClr val="C00000"/>
                </a:solidFill>
                <a:effectLst>
                  <a:outerShdw blurRad="254000" sx="102000" sy="102000" algn="ctr" rotWithShape="0">
                    <a:srgbClr val="F35827">
                      <a:alpha val="60000"/>
                    </a:srgbClr>
                  </a:outerShdw>
                </a:effectLst>
                <a:latin typeface="Ubuntu" panose="020B0504030602030204" pitchFamily="34" charset="0"/>
              </a:rPr>
              <a:t>Menyhárt Attila</a:t>
            </a:r>
          </a:p>
          <a:p>
            <a:pPr algn="ct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Backend, Frontend</a:t>
            </a:r>
          </a:p>
        </p:txBody>
      </p:sp>
    </p:spTree>
    <p:extLst>
      <p:ext uri="{BB962C8B-B14F-4D97-AF65-F5344CB8AC3E}">
        <p14:creationId xmlns:p14="http://schemas.microsoft.com/office/powerpoint/2010/main" val="229229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8806A9A-25BD-BBD6-6F95-483365443C55}"/>
              </a:ext>
            </a:extLst>
          </p:cNvPr>
          <p:cNvSpPr>
            <a:spLocks noGrp="1"/>
          </p:cNvSpPr>
          <p:nvPr>
            <p:ph type="title"/>
          </p:nvPr>
        </p:nvSpPr>
        <p:spPr/>
        <p:txBody>
          <a:bodyPr/>
          <a:lstStyle/>
          <a:p>
            <a:r>
              <a:rPr lang="hu-HU" err="1"/>
              <a:t>Teamwork</a:t>
            </a:r>
            <a:endParaRPr lang="hu-HU"/>
          </a:p>
        </p:txBody>
      </p:sp>
      <p:pic>
        <p:nvPicPr>
          <p:cNvPr id="7170" name="Picture 2" descr="GitHub Logo, symbol, meaning, history, PNG, brand">
            <a:extLst>
              <a:ext uri="{FF2B5EF4-FFF2-40B4-BE49-F238E27FC236}">
                <a16:creationId xmlns:a16="http://schemas.microsoft.com/office/drawing/2014/main" id="{BB554FC3-9BA5-E886-832B-66052D3314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14" y="1508125"/>
            <a:ext cx="2895571" cy="1628759"/>
          </a:xfrm>
          <a:prstGeom prst="rect">
            <a:avLst/>
          </a:prstGeom>
          <a:noFill/>
          <a:extLst>
            <a:ext uri="{909E8E84-426E-40DD-AFC4-6F175D3DCCD1}">
              <a14:hiddenFill xmlns:a14="http://schemas.microsoft.com/office/drawing/2010/main">
                <a:solidFill>
                  <a:srgbClr val="FFFFFF"/>
                </a:solidFill>
              </a14:hiddenFill>
            </a:ext>
          </a:extLst>
        </p:spPr>
      </p:pic>
      <p:pic>
        <p:nvPicPr>
          <p:cNvPr id="11" name="Kép 10">
            <a:extLst>
              <a:ext uri="{FF2B5EF4-FFF2-40B4-BE49-F238E27FC236}">
                <a16:creationId xmlns:a16="http://schemas.microsoft.com/office/drawing/2014/main" id="{3EDA6640-BE76-F760-3881-1F393679F907}"/>
              </a:ext>
            </a:extLst>
          </p:cNvPr>
          <p:cNvPicPr>
            <a:picLocks noChangeAspect="1"/>
          </p:cNvPicPr>
          <p:nvPr/>
        </p:nvPicPr>
        <p:blipFill>
          <a:blip r:embed="rId4"/>
          <a:stretch>
            <a:fillRect/>
          </a:stretch>
        </p:blipFill>
        <p:spPr>
          <a:xfrm>
            <a:off x="0" y="3462674"/>
            <a:ext cx="12192000" cy="3395326"/>
          </a:xfrm>
          <a:prstGeom prst="rect">
            <a:avLst/>
          </a:prstGeom>
          <a:effectLst>
            <a:outerShdw blurRad="469900" sx="101000" sy="101000" algn="ctr" rotWithShape="0">
              <a:prstClr val="black">
                <a:alpha val="40000"/>
              </a:prstClr>
            </a:outerShdw>
          </a:effectLst>
        </p:spPr>
      </p:pic>
      <p:pic>
        <p:nvPicPr>
          <p:cNvPr id="7178" name="Picture 10" descr="Discord logo and symbol, meaning, history, PNG">
            <a:extLst>
              <a:ext uri="{FF2B5EF4-FFF2-40B4-BE49-F238E27FC236}">
                <a16:creationId xmlns:a16="http://schemas.microsoft.com/office/drawing/2014/main" id="{634E3E16-59DB-FC02-780D-28A887DE3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85" y="1190954"/>
            <a:ext cx="4038614" cy="227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25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89E2FE-53F5-D0D8-2DF6-D63C61B39452}"/>
              </a:ext>
            </a:extLst>
          </p:cNvPr>
          <p:cNvSpPr>
            <a:spLocks noGrp="1"/>
          </p:cNvSpPr>
          <p:nvPr>
            <p:ph type="title"/>
          </p:nvPr>
        </p:nvSpPr>
        <p:spPr/>
        <p:txBody>
          <a:bodyPr/>
          <a:lstStyle/>
          <a:p>
            <a:r>
              <a:rPr lang="hu-HU" err="1"/>
              <a:t>Github</a:t>
            </a:r>
            <a:r>
              <a:rPr lang="hu-HU"/>
              <a:t> </a:t>
            </a:r>
            <a:r>
              <a:rPr lang="hu-HU" err="1"/>
              <a:t>feature</a:t>
            </a:r>
            <a:r>
              <a:rPr lang="hu-HU"/>
              <a:t> </a:t>
            </a:r>
            <a:r>
              <a:rPr lang="hu-HU" err="1"/>
              <a:t>workflow</a:t>
            </a:r>
            <a:endParaRPr lang="hu-HU"/>
          </a:p>
        </p:txBody>
      </p:sp>
      <p:grpSp>
        <p:nvGrpSpPr>
          <p:cNvPr id="55" name="Csoportba foglalás 54">
            <a:extLst>
              <a:ext uri="{FF2B5EF4-FFF2-40B4-BE49-F238E27FC236}">
                <a16:creationId xmlns:a16="http://schemas.microsoft.com/office/drawing/2014/main" id="{2570E35B-8D32-B47B-93F3-EFF9799BE47B}"/>
              </a:ext>
            </a:extLst>
          </p:cNvPr>
          <p:cNvGrpSpPr/>
          <p:nvPr/>
        </p:nvGrpSpPr>
        <p:grpSpPr>
          <a:xfrm>
            <a:off x="289559" y="2503138"/>
            <a:ext cx="12237721" cy="3440462"/>
            <a:chOff x="533399" y="2442178"/>
            <a:chExt cx="12237721" cy="3440462"/>
          </a:xfrm>
          <a:effectLst>
            <a:outerShdw blurRad="50800" dist="38100" dir="2700000" algn="tl" rotWithShape="0">
              <a:prstClr val="black">
                <a:alpha val="40000"/>
              </a:prstClr>
            </a:outerShdw>
          </a:effectLst>
        </p:grpSpPr>
        <p:cxnSp>
          <p:nvCxnSpPr>
            <p:cNvPr id="54" name="Egyenes összekötő 53">
              <a:extLst>
                <a:ext uri="{FF2B5EF4-FFF2-40B4-BE49-F238E27FC236}">
                  <a16:creationId xmlns:a16="http://schemas.microsoft.com/office/drawing/2014/main" id="{67C14BCA-C138-706A-9BF3-9B858B7E7CF7}"/>
                </a:ext>
              </a:extLst>
            </p:cNvPr>
            <p:cNvCxnSpPr>
              <a:stCxn id="11" idx="6"/>
            </p:cNvCxnSpPr>
            <p:nvPr/>
          </p:nvCxnSpPr>
          <p:spPr>
            <a:xfrm flipV="1">
              <a:off x="12078379" y="2816004"/>
              <a:ext cx="692741" cy="1"/>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50" name="Csoportba foglalás 49">
              <a:extLst>
                <a:ext uri="{FF2B5EF4-FFF2-40B4-BE49-F238E27FC236}">
                  <a16:creationId xmlns:a16="http://schemas.microsoft.com/office/drawing/2014/main" id="{AE37BFEF-0EC9-38C0-0AE4-770B5778F50F}"/>
                </a:ext>
              </a:extLst>
            </p:cNvPr>
            <p:cNvGrpSpPr/>
            <p:nvPr/>
          </p:nvGrpSpPr>
          <p:grpSpPr>
            <a:xfrm>
              <a:off x="533399" y="2442178"/>
              <a:ext cx="12135185" cy="3440462"/>
              <a:chOff x="594360" y="2423160"/>
              <a:chExt cx="12847320" cy="3642360"/>
            </a:xfrm>
          </p:grpSpPr>
          <p:cxnSp>
            <p:nvCxnSpPr>
              <p:cNvPr id="40" name="Egyenes összekötő 39">
                <a:extLst>
                  <a:ext uri="{FF2B5EF4-FFF2-40B4-BE49-F238E27FC236}">
                    <a16:creationId xmlns:a16="http://schemas.microsoft.com/office/drawing/2014/main" id="{BF40E45D-CE1E-DD86-44D0-E4ABE8EDB88F}"/>
                  </a:ext>
                </a:extLst>
              </p:cNvPr>
              <p:cNvCxnSpPr>
                <a:stCxn id="13" idx="6"/>
                <a:endCxn id="14" idx="2"/>
              </p:cNvCxnSpPr>
              <p:nvPr/>
            </p:nvCxnSpPr>
            <p:spPr>
              <a:xfrm>
                <a:off x="774192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2" name="Egyenes összekötő 41">
                <a:extLst>
                  <a:ext uri="{FF2B5EF4-FFF2-40B4-BE49-F238E27FC236}">
                    <a16:creationId xmlns:a16="http://schemas.microsoft.com/office/drawing/2014/main" id="{4EEE2A56-B23F-E6A4-84CF-1BFF1E3BCA5D}"/>
                  </a:ext>
                </a:extLst>
              </p:cNvPr>
              <p:cNvCxnSpPr>
                <a:stCxn id="14" idx="6"/>
                <a:endCxn id="15" idx="2"/>
              </p:cNvCxnSpPr>
              <p:nvPr/>
            </p:nvCxnSpPr>
            <p:spPr>
              <a:xfrm>
                <a:off x="976884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4" name="Egyenes összekötő 43">
                <a:extLst>
                  <a:ext uri="{FF2B5EF4-FFF2-40B4-BE49-F238E27FC236}">
                    <a16:creationId xmlns:a16="http://schemas.microsoft.com/office/drawing/2014/main" id="{0463854D-CDD2-1F15-2EE0-072B72D6C9DF}"/>
                  </a:ext>
                </a:extLst>
              </p:cNvPr>
              <p:cNvCxnSpPr>
                <a:stCxn id="15" idx="6"/>
              </p:cNvCxnSpPr>
              <p:nvPr/>
            </p:nvCxnSpPr>
            <p:spPr>
              <a:xfrm>
                <a:off x="11795760" y="5661660"/>
                <a:ext cx="164592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6" name="Ív 45">
                <a:extLst>
                  <a:ext uri="{FF2B5EF4-FFF2-40B4-BE49-F238E27FC236}">
                    <a16:creationId xmlns:a16="http://schemas.microsoft.com/office/drawing/2014/main" id="{61F14C37-96E2-72BD-08FB-E40C552F05C4}"/>
                  </a:ext>
                </a:extLst>
              </p:cNvPr>
              <p:cNvSpPr/>
              <p:nvPr/>
            </p:nvSpPr>
            <p:spPr>
              <a:xfrm>
                <a:off x="7879078" y="2827020"/>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7" name="Ív 46">
                <a:extLst>
                  <a:ext uri="{FF2B5EF4-FFF2-40B4-BE49-F238E27FC236}">
                    <a16:creationId xmlns:a16="http://schemas.microsoft.com/office/drawing/2014/main" id="{67CFEF0B-FFB0-6C8E-3CCE-ACA7A67D60D6}"/>
                  </a:ext>
                </a:extLst>
              </p:cNvPr>
              <p:cNvSpPr/>
              <p:nvPr/>
            </p:nvSpPr>
            <p:spPr>
              <a:xfrm rot="10800000">
                <a:off x="9441178" y="2818924"/>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8" name="Ív 47">
                <a:extLst>
                  <a:ext uri="{FF2B5EF4-FFF2-40B4-BE49-F238E27FC236}">
                    <a16:creationId xmlns:a16="http://schemas.microsoft.com/office/drawing/2014/main" id="{B3C8FD47-5A8E-D905-D39A-2F436FA173D2}"/>
                  </a:ext>
                </a:extLst>
              </p:cNvPr>
              <p:cNvSpPr/>
              <p:nvPr/>
            </p:nvSpPr>
            <p:spPr>
              <a:xfrm rot="5400000">
                <a:off x="10035536" y="2839858"/>
                <a:ext cx="1562100" cy="1562100"/>
              </a:xfrm>
              <a:prstGeom prst="arc">
                <a:avLst>
                  <a:gd name="adj1" fmla="val 16002749"/>
                  <a:gd name="adj2" fmla="val 0"/>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9" name="Ív 48">
                <a:extLst>
                  <a:ext uri="{FF2B5EF4-FFF2-40B4-BE49-F238E27FC236}">
                    <a16:creationId xmlns:a16="http://schemas.microsoft.com/office/drawing/2014/main" id="{1702F047-4691-B9E2-CC87-F2C7BB0C6560}"/>
                  </a:ext>
                </a:extLst>
              </p:cNvPr>
              <p:cNvSpPr/>
              <p:nvPr/>
            </p:nvSpPr>
            <p:spPr>
              <a:xfrm rot="16200000">
                <a:off x="11597636" y="2831762"/>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29" name="Egyenes összekötő 28">
                <a:extLst>
                  <a:ext uri="{FF2B5EF4-FFF2-40B4-BE49-F238E27FC236}">
                    <a16:creationId xmlns:a16="http://schemas.microsoft.com/office/drawing/2014/main" id="{A9A959FB-8B90-B537-AE05-3EF65A8A7EF2}"/>
                  </a:ext>
                </a:extLst>
              </p:cNvPr>
              <p:cNvCxnSpPr>
                <a:cxnSpLocks/>
                <a:stCxn id="8" idx="4"/>
                <a:endCxn id="30" idx="2"/>
              </p:cNvCxnSpPr>
              <p:nvPr/>
            </p:nvCxnSpPr>
            <p:spPr>
              <a:xfrm>
                <a:off x="6316980" y="3146584"/>
                <a:ext cx="2" cy="1735919"/>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30" name="Ív 29">
                <a:extLst>
                  <a:ext uri="{FF2B5EF4-FFF2-40B4-BE49-F238E27FC236}">
                    <a16:creationId xmlns:a16="http://schemas.microsoft.com/office/drawing/2014/main" id="{0BEBD3B3-7B66-D207-8A33-BA6D9A130236}"/>
                  </a:ext>
                </a:extLst>
              </p:cNvPr>
              <p:cNvSpPr/>
              <p:nvPr/>
            </p:nvSpPr>
            <p:spPr>
              <a:xfrm rot="10800000">
                <a:off x="6316980" y="4099560"/>
                <a:ext cx="1569720" cy="1569720"/>
              </a:xfrm>
              <a:prstGeom prst="arc">
                <a:avLst>
                  <a:gd name="adj1" fmla="val 16200000"/>
                  <a:gd name="adj2" fmla="val 8396"/>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19" name="Egyenes összekötő 18">
                <a:extLst>
                  <a:ext uri="{FF2B5EF4-FFF2-40B4-BE49-F238E27FC236}">
                    <a16:creationId xmlns:a16="http://schemas.microsoft.com/office/drawing/2014/main" id="{54307078-7F1E-C2C7-4D32-875F00EEDBE9}"/>
                  </a:ext>
                </a:extLst>
              </p:cNvPr>
              <p:cNvCxnSpPr>
                <a:stCxn id="8" idx="6"/>
                <a:endCxn id="9" idx="2"/>
              </p:cNvCxnSpPr>
              <p:nvPr/>
            </p:nvCxnSpPr>
            <p:spPr>
              <a:xfrm>
                <a:off x="66446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FE3DD757-EDD9-3921-8848-EC2F05D5FE2A}"/>
                  </a:ext>
                </a:extLst>
              </p:cNvPr>
              <p:cNvCxnSpPr>
                <a:stCxn id="9" idx="6"/>
                <a:endCxn id="10" idx="2"/>
              </p:cNvCxnSpPr>
              <p:nvPr/>
            </p:nvCxnSpPr>
            <p:spPr>
              <a:xfrm>
                <a:off x="87020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1DB6BED4-F869-D6EA-A6AB-82932DC271CE}"/>
                  </a:ext>
                </a:extLst>
              </p:cNvPr>
              <p:cNvCxnSpPr>
                <a:stCxn id="10" idx="6"/>
                <a:endCxn id="11" idx="2"/>
              </p:cNvCxnSpPr>
              <p:nvPr/>
            </p:nvCxnSpPr>
            <p:spPr>
              <a:xfrm>
                <a:off x="107594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7" name="Egyenes összekötő 16">
                <a:extLst>
                  <a:ext uri="{FF2B5EF4-FFF2-40B4-BE49-F238E27FC236}">
                    <a16:creationId xmlns:a16="http://schemas.microsoft.com/office/drawing/2014/main" id="{1E83807B-6000-DC9D-7D02-D4B366D5A8CD}"/>
                  </a:ext>
                </a:extLst>
              </p:cNvPr>
              <p:cNvCxnSpPr>
                <a:stCxn id="7" idx="6"/>
                <a:endCxn id="8" idx="2"/>
              </p:cNvCxnSpPr>
              <p:nvPr/>
            </p:nvCxnSpPr>
            <p:spPr>
              <a:xfrm>
                <a:off x="45872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 name="Téglalap: lekerekített 3">
                <a:extLst>
                  <a:ext uri="{FF2B5EF4-FFF2-40B4-BE49-F238E27FC236}">
                    <a16:creationId xmlns:a16="http://schemas.microsoft.com/office/drawing/2014/main" id="{222C620D-4965-D800-BC02-92BC72D10CFA}"/>
                  </a:ext>
                </a:extLst>
              </p:cNvPr>
              <p:cNvSpPr/>
              <p:nvPr/>
            </p:nvSpPr>
            <p:spPr>
              <a:xfrm>
                <a:off x="594360" y="2423160"/>
                <a:ext cx="2392680" cy="807720"/>
              </a:xfrm>
              <a:prstGeom prst="roundRect">
                <a:avLst>
                  <a:gd name="adj" fmla="val 50000"/>
                </a:avLst>
              </a:prstGeom>
              <a:solidFill>
                <a:srgbClr val="F67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MAIN</a:t>
                </a:r>
                <a:endParaRPr lang="hu-HU" b="1">
                  <a:effectLst>
                    <a:outerShdw blurRad="38100" dist="38100" dir="2700000" algn="tl">
                      <a:srgbClr val="000000">
                        <a:alpha val="43137"/>
                      </a:srgbClr>
                    </a:outerShdw>
                  </a:effectLst>
                  <a:latin typeface="Ubuntu" panose="020B0504030602030204" pitchFamily="34" charset="0"/>
                </a:endParaRPr>
              </a:p>
            </p:txBody>
          </p:sp>
          <p:sp>
            <p:nvSpPr>
              <p:cNvPr id="5" name="Téglalap: lekerekített 4">
                <a:extLst>
                  <a:ext uri="{FF2B5EF4-FFF2-40B4-BE49-F238E27FC236}">
                    <a16:creationId xmlns:a16="http://schemas.microsoft.com/office/drawing/2014/main" id="{980FB074-0A83-3689-1316-1FCF4CFE0E30}"/>
                  </a:ext>
                </a:extLst>
              </p:cNvPr>
              <p:cNvSpPr/>
              <p:nvPr/>
            </p:nvSpPr>
            <p:spPr>
              <a:xfrm>
                <a:off x="594360" y="3840480"/>
                <a:ext cx="2392680" cy="807720"/>
              </a:xfrm>
              <a:prstGeom prst="roundRect">
                <a:avLst>
                  <a:gd name="adj" fmla="val 50000"/>
                </a:avLst>
              </a:prstGeom>
              <a:solidFill>
                <a:srgbClr val="57B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6" name="Téglalap: lekerekített 5">
                <a:extLst>
                  <a:ext uri="{FF2B5EF4-FFF2-40B4-BE49-F238E27FC236}">
                    <a16:creationId xmlns:a16="http://schemas.microsoft.com/office/drawing/2014/main" id="{A5201D73-0E24-DCCD-B72A-B5BF0CDE0045}"/>
                  </a:ext>
                </a:extLst>
              </p:cNvPr>
              <p:cNvSpPr/>
              <p:nvPr/>
            </p:nvSpPr>
            <p:spPr>
              <a:xfrm>
                <a:off x="594360" y="5257800"/>
                <a:ext cx="2392680" cy="807720"/>
              </a:xfrm>
              <a:prstGeom prst="roundRect">
                <a:avLst>
                  <a:gd name="adj" fmla="val 50000"/>
                </a:avLst>
              </a:prstGeom>
              <a:solidFill>
                <a:srgbClr val="55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7" name="Ellipszis 6">
                <a:extLst>
                  <a:ext uri="{FF2B5EF4-FFF2-40B4-BE49-F238E27FC236}">
                    <a16:creationId xmlns:a16="http://schemas.microsoft.com/office/drawing/2014/main" id="{921D84B9-558D-5AE6-6326-50F809883B1F}"/>
                  </a:ext>
                </a:extLst>
              </p:cNvPr>
              <p:cNvSpPr/>
              <p:nvPr/>
            </p:nvSpPr>
            <p:spPr>
              <a:xfrm>
                <a:off x="39319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 name="Ellipszis 7">
                <a:extLst>
                  <a:ext uri="{FF2B5EF4-FFF2-40B4-BE49-F238E27FC236}">
                    <a16:creationId xmlns:a16="http://schemas.microsoft.com/office/drawing/2014/main" id="{071A8E76-93A4-514A-4B32-5AFE66DF4425}"/>
                  </a:ext>
                </a:extLst>
              </p:cNvPr>
              <p:cNvSpPr/>
              <p:nvPr/>
            </p:nvSpPr>
            <p:spPr>
              <a:xfrm>
                <a:off x="59893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Ellipszis 8">
                <a:extLst>
                  <a:ext uri="{FF2B5EF4-FFF2-40B4-BE49-F238E27FC236}">
                    <a16:creationId xmlns:a16="http://schemas.microsoft.com/office/drawing/2014/main" id="{40A17823-5472-0BEB-4F29-FFEE6E77D8BA}"/>
                  </a:ext>
                </a:extLst>
              </p:cNvPr>
              <p:cNvSpPr/>
              <p:nvPr/>
            </p:nvSpPr>
            <p:spPr>
              <a:xfrm>
                <a:off x="80467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0" name="Ellipszis 9">
                <a:extLst>
                  <a:ext uri="{FF2B5EF4-FFF2-40B4-BE49-F238E27FC236}">
                    <a16:creationId xmlns:a16="http://schemas.microsoft.com/office/drawing/2014/main" id="{193D15ED-86E8-C7D2-538F-984988074A89}"/>
                  </a:ext>
                </a:extLst>
              </p:cNvPr>
              <p:cNvSpPr/>
              <p:nvPr/>
            </p:nvSpPr>
            <p:spPr>
              <a:xfrm>
                <a:off x="101041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Ellipszis 10">
                <a:extLst>
                  <a:ext uri="{FF2B5EF4-FFF2-40B4-BE49-F238E27FC236}">
                    <a16:creationId xmlns:a16="http://schemas.microsoft.com/office/drawing/2014/main" id="{295D358D-2FE9-F101-6B10-76F515ADBC90}"/>
                  </a:ext>
                </a:extLst>
              </p:cNvPr>
              <p:cNvSpPr/>
              <p:nvPr/>
            </p:nvSpPr>
            <p:spPr>
              <a:xfrm>
                <a:off x="121615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Ellipszis 11">
                <a:extLst>
                  <a:ext uri="{FF2B5EF4-FFF2-40B4-BE49-F238E27FC236}">
                    <a16:creationId xmlns:a16="http://schemas.microsoft.com/office/drawing/2014/main" id="{F7F2FFCB-0947-68F5-BA42-7A3721CA1993}"/>
                  </a:ext>
                </a:extLst>
              </p:cNvPr>
              <p:cNvSpPr/>
              <p:nvPr/>
            </p:nvSpPr>
            <p:spPr>
              <a:xfrm>
                <a:off x="10228324" y="4003875"/>
                <a:ext cx="655320" cy="655320"/>
              </a:xfrm>
              <a:prstGeom prst="ellipse">
                <a:avLst/>
              </a:prstGeom>
              <a:solidFill>
                <a:srgbClr val="57B477"/>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Ellipszis 12">
                <a:extLst>
                  <a:ext uri="{FF2B5EF4-FFF2-40B4-BE49-F238E27FC236}">
                    <a16:creationId xmlns:a16="http://schemas.microsoft.com/office/drawing/2014/main" id="{261D2306-B427-E574-ADD8-524273274416}"/>
                  </a:ext>
                </a:extLst>
              </p:cNvPr>
              <p:cNvSpPr/>
              <p:nvPr/>
            </p:nvSpPr>
            <p:spPr>
              <a:xfrm>
                <a:off x="708660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Ellipszis 13">
                <a:extLst>
                  <a:ext uri="{FF2B5EF4-FFF2-40B4-BE49-F238E27FC236}">
                    <a16:creationId xmlns:a16="http://schemas.microsoft.com/office/drawing/2014/main" id="{D897C66B-D457-A926-B309-E645DE420B5E}"/>
                  </a:ext>
                </a:extLst>
              </p:cNvPr>
              <p:cNvSpPr/>
              <p:nvPr/>
            </p:nvSpPr>
            <p:spPr>
              <a:xfrm>
                <a:off x="911352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Ellipszis 14">
                <a:extLst>
                  <a:ext uri="{FF2B5EF4-FFF2-40B4-BE49-F238E27FC236}">
                    <a16:creationId xmlns:a16="http://schemas.microsoft.com/office/drawing/2014/main" id="{60E37FC5-E51C-165F-B248-F3E2365BB9AA}"/>
                  </a:ext>
                </a:extLst>
              </p:cNvPr>
              <p:cNvSpPr/>
              <p:nvPr/>
            </p:nvSpPr>
            <p:spPr>
              <a:xfrm>
                <a:off x="1114044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grpSp>
    </p:spTree>
    <p:extLst>
      <p:ext uri="{BB962C8B-B14F-4D97-AF65-F5344CB8AC3E}">
        <p14:creationId xmlns:p14="http://schemas.microsoft.com/office/powerpoint/2010/main" val="622627634"/>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1648</Words>
  <Application>Microsoft Office PowerPoint</Application>
  <PresentationFormat>Szélesvásznú</PresentationFormat>
  <Paragraphs>166</Paragraphs>
  <Slides>27</Slides>
  <Notes>24</Notes>
  <HiddenSlides>0</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27</vt:i4>
      </vt:variant>
    </vt:vector>
  </HeadingPairs>
  <TitlesOfParts>
    <vt:vector size="31" baseType="lpstr">
      <vt:lpstr>Arial</vt:lpstr>
      <vt:lpstr>Calibri</vt:lpstr>
      <vt:lpstr>Ubuntu</vt:lpstr>
      <vt:lpstr>Office-téma</vt:lpstr>
      <vt:lpstr>Gump</vt:lpstr>
      <vt:lpstr>Table of contents</vt:lpstr>
      <vt:lpstr>PowerPoint-bemutató</vt:lpstr>
      <vt:lpstr>What is Gump?</vt:lpstr>
      <vt:lpstr>Key Features</vt:lpstr>
      <vt:lpstr>PowerPoint-bemutató</vt:lpstr>
      <vt:lpstr>The Team</vt:lpstr>
      <vt:lpstr>Teamwork</vt:lpstr>
      <vt:lpstr>Github feature workflow</vt:lpstr>
      <vt:lpstr>Roadmap</vt:lpstr>
      <vt:lpstr>Milestone</vt:lpstr>
      <vt:lpstr>Technologies</vt:lpstr>
      <vt:lpstr>Softwares</vt:lpstr>
      <vt:lpstr>Hosting</vt:lpstr>
      <vt:lpstr>Database</vt:lpstr>
      <vt:lpstr>Backend - Structure</vt:lpstr>
      <vt:lpstr>Backend - Models</vt:lpstr>
      <vt:lpstr>Backend - Repositories</vt:lpstr>
      <vt:lpstr>Frontend</vt:lpstr>
      <vt:lpstr>Frontend</vt:lpstr>
      <vt:lpstr>Localer</vt:lpstr>
      <vt:lpstr>PowerPoint-bemutató</vt:lpstr>
      <vt:lpstr>Localer</vt:lpstr>
      <vt:lpstr>PowerPoint-bemutató</vt:lpstr>
      <vt:lpstr>Websites – Gump.live</vt:lpstr>
      <vt:lpstr>PowerPoint-bemutató</vt:lpstr>
      <vt:lpstr>Thank you for your kind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Gump</dc:title>
  <dc:creator>Sylvester2003@sulid.hu</dc:creator>
  <cp:lastModifiedBy>IngyenOfficeMA@sulid.hu</cp:lastModifiedBy>
  <cp:revision>2</cp:revision>
  <dcterms:created xsi:type="dcterms:W3CDTF">2023-04-22T10:54:38Z</dcterms:created>
  <dcterms:modified xsi:type="dcterms:W3CDTF">2023-04-26T08:17:48Z</dcterms:modified>
</cp:coreProperties>
</file>